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0693400" cy="7561263"/>
  <p:notesSz cx="9874250" cy="6797675"/>
  <p:defaultTextStyle>
    <a:defPPr>
      <a:defRPr lang="ru-RU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AF22"/>
    <a:srgbClr val="911913"/>
    <a:srgbClr val="DA251D"/>
    <a:srgbClr val="E1D2B5"/>
    <a:srgbClr val="D1BA8B"/>
    <a:srgbClr val="F9CA6B"/>
    <a:srgbClr val="4A452A"/>
    <a:srgbClr val="866B36"/>
    <a:srgbClr val="79B9FF"/>
    <a:srgbClr val="097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90" d="100"/>
          <a:sy n="90" d="100"/>
        </p:scale>
        <p:origin x="-966" y="-54"/>
      </p:cViewPr>
      <p:guideLst>
        <p:guide orient="horz" pos="2382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7139661339800875E-2"/>
          <c:y val="3.9892926266595581E-2"/>
          <c:w val="0.87422173494136013"/>
          <c:h val="0.82032764594585683"/>
        </c:manualLayout>
      </c:layout>
      <c:barChart>
        <c:barDir val="col"/>
        <c:grouping val="stacked"/>
        <c:varyColors val="0"/>
        <c:ser>
          <c:idx val="0"/>
          <c:order val="0"/>
          <c:tx>
            <c:v>RUSSIA</c:v>
          </c:tx>
          <c:spPr>
            <a:solidFill>
              <a:srgbClr val="00458E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  <a:latin typeface="Arial Narrow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'[Диаграмма 2 в Microsoft PowerPoint]27 02 14'!$A$30:$A$38</c:f>
              <c:strCach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 (БП)</c:v>
                </c:pt>
              </c:strCache>
            </c:strRef>
          </c:cat>
          <c:val>
            <c:numRef>
              <c:f>'[Диаграмма 2 в Microsoft PowerPoint]27 02 14'!$C$42:$C$50</c:f>
              <c:numCache>
                <c:formatCode>0</c:formatCode>
                <c:ptCount val="9"/>
                <c:pt idx="0">
                  <c:v>35.811999999999998</c:v>
                </c:pt>
                <c:pt idx="1">
                  <c:v>21.585999999999999</c:v>
                </c:pt>
                <c:pt idx="2">
                  <c:v>27.63</c:v>
                </c:pt>
                <c:pt idx="3">
                  <c:v>38.853000000000002</c:v>
                </c:pt>
                <c:pt idx="4">
                  <c:v>39.393999999999998</c:v>
                </c:pt>
                <c:pt idx="5">
                  <c:v>37.627000000000002</c:v>
                </c:pt>
                <c:pt idx="6">
                  <c:v>32.127000000000002</c:v>
                </c:pt>
                <c:pt idx="7">
                  <c:v>22.321000000000002</c:v>
                </c:pt>
                <c:pt idx="8">
                  <c:v>25</c:v>
                </c:pt>
              </c:numCache>
            </c:numRef>
          </c:val>
        </c:ser>
        <c:ser>
          <c:idx val="1"/>
          <c:order val="1"/>
          <c:tx>
            <c:v>EXPORT</c:v>
          </c:tx>
          <c:spPr>
            <a:solidFill>
              <a:srgbClr val="AAA9A9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  <a:latin typeface="Arial Narrow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'[Диаграмма 2 в Microsoft PowerPoint]27 02 14'!$A$30:$A$38</c:f>
              <c:strCach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 (БП)</c:v>
                </c:pt>
              </c:strCache>
            </c:strRef>
          </c:cat>
          <c:val>
            <c:numRef>
              <c:f>'[Диаграмма 2 в Microsoft PowerPoint]27 02 14'!$I$30:$I$38</c:f>
              <c:numCache>
                <c:formatCode>0</c:formatCode>
                <c:ptCount val="9"/>
                <c:pt idx="0">
                  <c:v>11.077</c:v>
                </c:pt>
                <c:pt idx="1">
                  <c:v>4.0149999999999997</c:v>
                </c:pt>
                <c:pt idx="2">
                  <c:v>4.1479999999999997</c:v>
                </c:pt>
                <c:pt idx="3">
                  <c:v>6.2590000000000003</c:v>
                </c:pt>
                <c:pt idx="4">
                  <c:v>6.1470000000000002</c:v>
                </c:pt>
                <c:pt idx="5">
                  <c:v>5.6630000000000003</c:v>
                </c:pt>
                <c:pt idx="6">
                  <c:v>6.0880000000000001</c:v>
                </c:pt>
                <c:pt idx="7">
                  <c:v>6.4</c:v>
                </c:pt>
                <c:pt idx="8" formatCode="General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1"/>
        <c:overlap val="100"/>
        <c:axId val="74553984"/>
        <c:axId val="74568064"/>
      </c:barChart>
      <c:lineChart>
        <c:grouping val="standard"/>
        <c:varyColors val="0"/>
        <c:ser>
          <c:idx val="2"/>
          <c:order val="2"/>
          <c:spPr>
            <a:ln>
              <a:noFill/>
            </a:ln>
          </c:spPr>
          <c:marker>
            <c:symbol val="circle"/>
            <c:size val="2"/>
            <c:spPr>
              <a:noFill/>
              <a:ln>
                <a:noFill/>
              </a:ln>
            </c:spPr>
          </c:marker>
          <c:dLbls>
            <c:dLbl>
              <c:idx val="4"/>
              <c:layout>
                <c:manualLayout>
                  <c:x val="-3.184102437916414E-2"/>
                  <c:y val="-6.66005285094187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184102437916414E-2"/>
                  <c:y val="-3.25483151155481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0044540178980767E-2"/>
                  <c:y val="-2.76451588492923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1729758176525126E-2"/>
                  <c:y val="-3.74516240124040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3.4109300163737283E-2"/>
                  <c:y val="-4.24353840022551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rgbClr val="002060"/>
                    </a:solidFill>
                    <a:latin typeface="Arial Narrow" pitchFamily="34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'[Диаграмма 2 в Microsoft PowerPoint]27 02 14'!$A$42:$A$50</c:f>
              <c:strCach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 (О)</c:v>
                </c:pt>
                <c:pt idx="8">
                  <c:v>2016 (БП)</c:v>
                </c:pt>
              </c:strCache>
            </c:strRef>
          </c:cat>
          <c:val>
            <c:numRef>
              <c:f>'[Диаграмма 2 в Microsoft PowerPoint]27 02 14'!$D$42:$D$50</c:f>
              <c:numCache>
                <c:formatCode>0</c:formatCode>
                <c:ptCount val="9"/>
                <c:pt idx="0">
                  <c:v>46.888999999999996</c:v>
                </c:pt>
                <c:pt idx="1">
                  <c:v>25.600999999999999</c:v>
                </c:pt>
                <c:pt idx="2">
                  <c:v>31.777999999999999</c:v>
                </c:pt>
                <c:pt idx="3">
                  <c:v>45.112000000000002</c:v>
                </c:pt>
                <c:pt idx="4">
                  <c:v>45.540999999999997</c:v>
                </c:pt>
                <c:pt idx="5">
                  <c:v>43.290000000000006</c:v>
                </c:pt>
                <c:pt idx="6">
                  <c:v>38.215000000000003</c:v>
                </c:pt>
                <c:pt idx="7">
                  <c:v>28.721000000000004</c:v>
                </c:pt>
                <c:pt idx="8">
                  <c:v>32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4553984"/>
        <c:axId val="74568064"/>
      </c:lineChart>
      <c:catAx>
        <c:axId val="7455398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  <a:latin typeface="Arial Narrow" pitchFamily="34" charset="0"/>
                <a:cs typeface="Arial" pitchFamily="34" charset="0"/>
              </a:defRPr>
            </a:pPr>
            <a:endParaRPr lang="ru-RU"/>
          </a:p>
        </c:txPr>
        <c:crossAx val="74568064"/>
        <c:crosses val="autoZero"/>
        <c:auto val="1"/>
        <c:lblAlgn val="ctr"/>
        <c:lblOffset val="100"/>
        <c:noMultiLvlLbl val="0"/>
      </c:catAx>
      <c:valAx>
        <c:axId val="74568064"/>
        <c:scaling>
          <c:orientation val="minMax"/>
          <c:max val="50"/>
          <c:min val="0"/>
        </c:scaling>
        <c:delete val="0"/>
        <c:axPos val="l"/>
        <c:majorGridlines>
          <c:spPr>
            <a:ln w="12700">
              <a:solidFill>
                <a:srgbClr val="AAA9A9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  <a:latin typeface="Arial Narrow" pitchFamily="34" charset="0"/>
                <a:cs typeface="Arial" pitchFamily="34" charset="0"/>
              </a:defRPr>
            </a:pPr>
            <a:endParaRPr lang="ru-RU"/>
          </a:p>
        </c:txPr>
        <c:crossAx val="74553984"/>
        <c:crosses val="autoZero"/>
        <c:crossBetween val="between"/>
        <c:majorUnit val="10"/>
        <c:minorUnit val="2"/>
      </c:valAx>
      <c:spPr>
        <a:noFill/>
      </c:spPr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"/>
          <c:y val="0.9224112896954616"/>
          <c:w val="0.99591146559084132"/>
          <c:h val="7.7182582112619913E-2"/>
        </c:manualLayout>
      </c:layout>
      <c:overlay val="0"/>
      <c:txPr>
        <a:bodyPr/>
        <a:lstStyle/>
        <a:p>
          <a:pPr>
            <a:defRPr sz="1400" b="1">
              <a:solidFill>
                <a:srgbClr val="002060"/>
              </a:solidFill>
              <a:latin typeface="Arial Narrow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externalData r:id="rId2">
    <c:autoUpdate val="0"/>
  </c:externalData>
  <c:userShapes r:id="rId3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248E80-F4BD-4582-A2D4-33DBB0E0D976}" type="doc">
      <dgm:prSet loTypeId="urn:microsoft.com/office/officeart/2008/layout/HorizontalMultiLevelHierarchy" loCatId="hierarchy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AA02DA4F-2F3A-4CCB-8035-A9F08E9BA3E4}">
      <dgm:prSet phldrT="[Текст]" custT="1"/>
      <dgm:spPr/>
      <dgm:t>
        <a:bodyPr/>
        <a:lstStyle/>
        <a:p>
          <a:r>
            <a:rPr lang="en-US" sz="2600" dirty="0" smtClean="0"/>
            <a:t>City bus</a:t>
          </a:r>
          <a:endParaRPr lang="ru-RU" sz="2600" dirty="0"/>
        </a:p>
      </dgm:t>
    </dgm:pt>
    <dgm:pt modelId="{EF9E71EE-AC7E-49A3-9727-BFF084FC8DD7}" type="parTrans" cxnId="{9CE45A91-D27D-4EA2-ABE2-5F5C862D3E73}">
      <dgm:prSet custT="1"/>
      <dgm:spPr/>
      <dgm:t>
        <a:bodyPr/>
        <a:lstStyle/>
        <a:p>
          <a:endParaRPr lang="ru-RU" sz="2600"/>
        </a:p>
      </dgm:t>
    </dgm:pt>
    <dgm:pt modelId="{807E1E10-8C1D-42A6-9CA3-F40E51316631}" type="sibTrans" cxnId="{9CE45A91-D27D-4EA2-ABE2-5F5C862D3E73}">
      <dgm:prSet/>
      <dgm:spPr/>
      <dgm:t>
        <a:bodyPr/>
        <a:lstStyle/>
        <a:p>
          <a:endParaRPr lang="ru-RU" sz="2600"/>
        </a:p>
      </dgm:t>
    </dgm:pt>
    <dgm:pt modelId="{0FA665E7-08F6-4B0D-8212-3667BAE05689}">
      <dgm:prSet phldrT="[Текст]" custT="1"/>
      <dgm:spPr/>
      <dgm:t>
        <a:bodyPr/>
        <a:lstStyle/>
        <a:p>
          <a:r>
            <a:rPr lang="en-GB" sz="2600" dirty="0" smtClean="0"/>
            <a:t>Suburban bus</a:t>
          </a:r>
          <a:endParaRPr lang="ru-RU" sz="2600" dirty="0"/>
        </a:p>
      </dgm:t>
    </dgm:pt>
    <dgm:pt modelId="{018C25C6-6E8C-4AC7-B95A-2E3D56D5E673}" type="parTrans" cxnId="{798E263E-230C-4481-A1A5-7EF1320E4CBA}">
      <dgm:prSet custT="1"/>
      <dgm:spPr/>
      <dgm:t>
        <a:bodyPr/>
        <a:lstStyle/>
        <a:p>
          <a:endParaRPr lang="ru-RU" sz="2600"/>
        </a:p>
      </dgm:t>
    </dgm:pt>
    <dgm:pt modelId="{9F30FF01-972B-485C-AC35-37D13B9C4EC0}" type="sibTrans" cxnId="{798E263E-230C-4481-A1A5-7EF1320E4CBA}">
      <dgm:prSet/>
      <dgm:spPr/>
      <dgm:t>
        <a:bodyPr/>
        <a:lstStyle/>
        <a:p>
          <a:endParaRPr lang="ru-RU" sz="2600"/>
        </a:p>
      </dgm:t>
    </dgm:pt>
    <dgm:pt modelId="{D69261A1-93FA-40D6-AA0E-CCAE4002880A}">
      <dgm:prSet phldrT="[Текст]" custT="1"/>
      <dgm:spPr/>
      <dgm:t>
        <a:bodyPr/>
        <a:lstStyle/>
        <a:p>
          <a:r>
            <a:rPr lang="en-US" sz="2600" dirty="0" smtClean="0"/>
            <a:t>Gas </a:t>
          </a:r>
          <a:endParaRPr lang="ru-RU" sz="2600" dirty="0"/>
        </a:p>
      </dgm:t>
    </dgm:pt>
    <dgm:pt modelId="{6D02DCE7-A40D-41E6-8CFC-6E46904295D9}" type="parTrans" cxnId="{CD878E1A-8B93-4923-9329-9605984DB908}">
      <dgm:prSet custT="1"/>
      <dgm:spPr/>
      <dgm:t>
        <a:bodyPr/>
        <a:lstStyle/>
        <a:p>
          <a:endParaRPr lang="ru-RU" sz="2600"/>
        </a:p>
      </dgm:t>
    </dgm:pt>
    <dgm:pt modelId="{64DE974C-5EE6-4558-ACA6-ABEEDF90405B}" type="sibTrans" cxnId="{CD878E1A-8B93-4923-9329-9605984DB908}">
      <dgm:prSet/>
      <dgm:spPr/>
      <dgm:t>
        <a:bodyPr/>
        <a:lstStyle/>
        <a:p>
          <a:endParaRPr lang="ru-RU" sz="2600"/>
        </a:p>
      </dgm:t>
    </dgm:pt>
    <dgm:pt modelId="{3C5377BE-B93D-4D3B-A769-FF96846BB9F6}">
      <dgm:prSet custT="1"/>
      <dgm:spPr/>
      <dgm:t>
        <a:bodyPr/>
        <a:lstStyle/>
        <a:p>
          <a:r>
            <a:rPr lang="en-US" sz="2600" dirty="0" smtClean="0"/>
            <a:t>Intercity bus</a:t>
          </a:r>
          <a:endParaRPr lang="ru-RU" sz="2600" dirty="0"/>
        </a:p>
      </dgm:t>
    </dgm:pt>
    <dgm:pt modelId="{1AAC4B04-EAFF-4812-8450-D1131B104CDF}" type="parTrans" cxnId="{A6B4B57F-C145-4228-BDF1-41A78788ADC4}">
      <dgm:prSet custT="1"/>
      <dgm:spPr/>
      <dgm:t>
        <a:bodyPr/>
        <a:lstStyle/>
        <a:p>
          <a:endParaRPr lang="ru-RU" sz="2600"/>
        </a:p>
      </dgm:t>
    </dgm:pt>
    <dgm:pt modelId="{CB8C0C31-E814-49E3-B893-A354A2742DAF}" type="sibTrans" cxnId="{A6B4B57F-C145-4228-BDF1-41A78788ADC4}">
      <dgm:prSet/>
      <dgm:spPr/>
      <dgm:t>
        <a:bodyPr/>
        <a:lstStyle/>
        <a:p>
          <a:endParaRPr lang="ru-RU" sz="2600"/>
        </a:p>
      </dgm:t>
    </dgm:pt>
    <dgm:pt modelId="{45A9C25E-B620-45EA-B7FE-17FC4B901691}">
      <dgm:prSet custT="1"/>
      <dgm:spPr/>
      <dgm:t>
        <a:bodyPr/>
        <a:lstStyle/>
        <a:p>
          <a:r>
            <a:rPr lang="en-US" sz="2600" dirty="0" smtClean="0"/>
            <a:t>Diesel </a:t>
          </a:r>
          <a:endParaRPr lang="ru-RU" sz="2600" dirty="0"/>
        </a:p>
      </dgm:t>
    </dgm:pt>
    <dgm:pt modelId="{C7EA2F5F-D58F-461F-BD01-988DA34C540A}" type="parTrans" cxnId="{0532CC37-CA22-4901-9FBE-F667C5779CD4}">
      <dgm:prSet custT="1"/>
      <dgm:spPr/>
      <dgm:t>
        <a:bodyPr/>
        <a:lstStyle/>
        <a:p>
          <a:endParaRPr lang="ru-RU" sz="2600"/>
        </a:p>
      </dgm:t>
    </dgm:pt>
    <dgm:pt modelId="{498B5485-13EA-4CED-B5CA-B4FDF379C2FA}" type="sibTrans" cxnId="{0532CC37-CA22-4901-9FBE-F667C5779CD4}">
      <dgm:prSet/>
      <dgm:spPr/>
      <dgm:t>
        <a:bodyPr/>
        <a:lstStyle/>
        <a:p>
          <a:endParaRPr lang="ru-RU" sz="2600"/>
        </a:p>
      </dgm:t>
    </dgm:pt>
    <dgm:pt modelId="{AAD32B3A-0860-4F36-896C-A83A812214F7}">
      <dgm:prSet phldrT="[Текст]" custT="1"/>
      <dgm:spPr/>
      <dgm:t>
        <a:bodyPr/>
        <a:lstStyle/>
        <a:p>
          <a:r>
            <a:rPr lang="ru-RU" sz="2600" dirty="0" smtClean="0"/>
            <a:t>             </a:t>
          </a:r>
          <a:endParaRPr lang="ru-RU" sz="2600" dirty="0"/>
        </a:p>
      </dgm:t>
    </dgm:pt>
    <dgm:pt modelId="{E7F5588B-8A00-47FE-AA1A-A4EE98FF25C4}" type="sibTrans" cxnId="{707116FE-3815-4060-B4EE-34941BCC74F6}">
      <dgm:prSet/>
      <dgm:spPr/>
      <dgm:t>
        <a:bodyPr/>
        <a:lstStyle/>
        <a:p>
          <a:endParaRPr lang="ru-RU" sz="2600"/>
        </a:p>
      </dgm:t>
    </dgm:pt>
    <dgm:pt modelId="{0230D469-37D0-424E-8B95-D0B4DD48B8C7}" type="parTrans" cxnId="{707116FE-3815-4060-B4EE-34941BCC74F6}">
      <dgm:prSet/>
      <dgm:spPr/>
      <dgm:t>
        <a:bodyPr/>
        <a:lstStyle/>
        <a:p>
          <a:endParaRPr lang="ru-RU" sz="2600"/>
        </a:p>
      </dgm:t>
    </dgm:pt>
    <dgm:pt modelId="{A81C1A9B-1F75-4A09-A009-862EA9BC5EA9}">
      <dgm:prSet custT="1"/>
      <dgm:spPr/>
      <dgm:t>
        <a:bodyPr/>
        <a:lstStyle/>
        <a:p>
          <a:r>
            <a:rPr lang="en-US" sz="2600" dirty="0" smtClean="0"/>
            <a:t>Gas </a:t>
          </a:r>
          <a:endParaRPr lang="ru-RU" sz="2600" dirty="0"/>
        </a:p>
      </dgm:t>
    </dgm:pt>
    <dgm:pt modelId="{E93015EF-6766-49E8-82D7-0755CEC1EB4A}" type="parTrans" cxnId="{2072CFC2-6031-47F5-954B-47CA1115DC6C}">
      <dgm:prSet/>
      <dgm:spPr/>
      <dgm:t>
        <a:bodyPr/>
        <a:lstStyle/>
        <a:p>
          <a:endParaRPr lang="ru-RU"/>
        </a:p>
      </dgm:t>
    </dgm:pt>
    <dgm:pt modelId="{A5C09B1E-C5FA-47E0-9E66-B20719D40E40}" type="sibTrans" cxnId="{2072CFC2-6031-47F5-954B-47CA1115DC6C}">
      <dgm:prSet/>
      <dgm:spPr/>
      <dgm:t>
        <a:bodyPr/>
        <a:lstStyle/>
        <a:p>
          <a:endParaRPr lang="ru-RU"/>
        </a:p>
      </dgm:t>
    </dgm:pt>
    <dgm:pt modelId="{606344A9-31D2-411F-BE6D-844E9634032B}">
      <dgm:prSet custT="1"/>
      <dgm:spPr/>
      <dgm:t>
        <a:bodyPr/>
        <a:lstStyle/>
        <a:p>
          <a:r>
            <a:rPr lang="en-US" sz="2600" dirty="0" smtClean="0"/>
            <a:t>Diesel </a:t>
          </a:r>
          <a:endParaRPr lang="ru-RU" sz="2600" dirty="0"/>
        </a:p>
      </dgm:t>
    </dgm:pt>
    <dgm:pt modelId="{FB6619D5-9004-48EA-BEF2-709C0DCAC19E}" type="parTrans" cxnId="{0BB2F487-8007-4C7C-BC5C-79F59327113A}">
      <dgm:prSet/>
      <dgm:spPr/>
      <dgm:t>
        <a:bodyPr/>
        <a:lstStyle/>
        <a:p>
          <a:endParaRPr lang="ru-RU"/>
        </a:p>
      </dgm:t>
    </dgm:pt>
    <dgm:pt modelId="{7A80E6D2-EEF3-43B4-9C6C-4FEF00C2A2E1}" type="sibTrans" cxnId="{0BB2F487-8007-4C7C-BC5C-79F59327113A}">
      <dgm:prSet/>
      <dgm:spPr/>
      <dgm:t>
        <a:bodyPr/>
        <a:lstStyle/>
        <a:p>
          <a:endParaRPr lang="ru-RU"/>
        </a:p>
      </dgm:t>
    </dgm:pt>
    <dgm:pt modelId="{42928DBC-4867-43F4-849B-C7BC5A0B2DFF}">
      <dgm:prSet custT="1"/>
      <dgm:spPr/>
      <dgm:t>
        <a:bodyPr/>
        <a:lstStyle/>
        <a:p>
          <a:pPr algn="ctr"/>
          <a:r>
            <a:rPr lang="en-US" sz="2600" dirty="0" smtClean="0"/>
            <a:t>Diesel </a:t>
          </a:r>
          <a:endParaRPr lang="ru-RU" sz="2600" dirty="0"/>
        </a:p>
      </dgm:t>
    </dgm:pt>
    <dgm:pt modelId="{8E95F722-137A-4ECB-83CB-88B741F05536}" type="parTrans" cxnId="{94E64089-5FC1-4765-8AD1-5BA07E51069E}">
      <dgm:prSet/>
      <dgm:spPr/>
      <dgm:t>
        <a:bodyPr/>
        <a:lstStyle/>
        <a:p>
          <a:endParaRPr lang="ru-RU"/>
        </a:p>
      </dgm:t>
    </dgm:pt>
    <dgm:pt modelId="{1B5C8E75-DA6C-4BF1-9FD3-BBF07ACAC833}" type="sibTrans" cxnId="{94E64089-5FC1-4765-8AD1-5BA07E51069E}">
      <dgm:prSet/>
      <dgm:spPr/>
      <dgm:t>
        <a:bodyPr/>
        <a:lstStyle/>
        <a:p>
          <a:endParaRPr lang="ru-RU"/>
        </a:p>
      </dgm:t>
    </dgm:pt>
    <dgm:pt modelId="{39132FEF-3DC0-459A-A6F5-ED6888301D0F}" type="pres">
      <dgm:prSet presAssocID="{4B248E80-F4BD-4582-A2D4-33DBB0E0D97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E63A4A-0FC1-469A-8E41-585F31F6764D}" type="pres">
      <dgm:prSet presAssocID="{AAD32B3A-0860-4F36-896C-A83A812214F7}" presName="root1" presStyleCnt="0"/>
      <dgm:spPr/>
    </dgm:pt>
    <dgm:pt modelId="{FA0B5100-AD37-4F31-9FCB-1847D6CB311D}" type="pres">
      <dgm:prSet presAssocID="{AAD32B3A-0860-4F36-896C-A83A812214F7}" presName="LevelOneTextNode" presStyleLbl="node0" presStyleIdx="0" presStyleCnt="1" custFlipHor="1" custScaleX="108825" custScaleY="12250" custLinFactNeighborX="-66990" custLinFactNeighborY="31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26E9983-4FF0-4A90-B7BB-839CAA23CB57}" type="pres">
      <dgm:prSet presAssocID="{AAD32B3A-0860-4F36-896C-A83A812214F7}" presName="level2hierChild" presStyleCnt="0"/>
      <dgm:spPr/>
    </dgm:pt>
    <dgm:pt modelId="{FE32D5F7-7C8E-49AB-AB57-ADFC7FD88690}" type="pres">
      <dgm:prSet presAssocID="{1AAC4B04-EAFF-4812-8450-D1131B104CDF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8AEC01DA-D738-416D-8465-282F2F1FEBE1}" type="pres">
      <dgm:prSet presAssocID="{1AAC4B04-EAFF-4812-8450-D1131B104CDF}" presName="connTx" presStyleLbl="parChTrans1D2" presStyleIdx="0" presStyleCnt="3"/>
      <dgm:spPr/>
      <dgm:t>
        <a:bodyPr/>
        <a:lstStyle/>
        <a:p>
          <a:endParaRPr lang="ru-RU"/>
        </a:p>
      </dgm:t>
    </dgm:pt>
    <dgm:pt modelId="{D087AF6A-5DF1-480F-AF53-C2279262B913}" type="pres">
      <dgm:prSet presAssocID="{3C5377BE-B93D-4D3B-A769-FF96846BB9F6}" presName="root2" presStyleCnt="0"/>
      <dgm:spPr/>
    </dgm:pt>
    <dgm:pt modelId="{3C573DC6-AFC1-41B3-A83E-6CA5D96559E7}" type="pres">
      <dgm:prSet presAssocID="{3C5377BE-B93D-4D3B-A769-FF96846BB9F6}" presName="LevelTwoTextNode" presStyleLbl="node2" presStyleIdx="0" presStyleCnt="3" custLinFactY="63395" custLinFactNeighborX="890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66C0A11-6D4A-4016-8077-A8FA72A29ED4}" type="pres">
      <dgm:prSet presAssocID="{3C5377BE-B93D-4D3B-A769-FF96846BB9F6}" presName="level3hierChild" presStyleCnt="0"/>
      <dgm:spPr/>
    </dgm:pt>
    <dgm:pt modelId="{62A8556F-42D3-42FF-9E83-248699F5F581}" type="pres">
      <dgm:prSet presAssocID="{8E95F722-137A-4ECB-83CB-88B741F05536}" presName="conn2-1" presStyleLbl="parChTrans1D3" presStyleIdx="0" presStyleCnt="5"/>
      <dgm:spPr/>
      <dgm:t>
        <a:bodyPr/>
        <a:lstStyle/>
        <a:p>
          <a:endParaRPr lang="ru-RU"/>
        </a:p>
      </dgm:t>
    </dgm:pt>
    <dgm:pt modelId="{AD9AB556-6897-4F83-B965-3B494D25A84A}" type="pres">
      <dgm:prSet presAssocID="{8E95F722-137A-4ECB-83CB-88B741F05536}" presName="connTx" presStyleLbl="parChTrans1D3" presStyleIdx="0" presStyleCnt="5"/>
      <dgm:spPr/>
      <dgm:t>
        <a:bodyPr/>
        <a:lstStyle/>
        <a:p>
          <a:endParaRPr lang="ru-RU"/>
        </a:p>
      </dgm:t>
    </dgm:pt>
    <dgm:pt modelId="{F24032CF-C719-4878-AE97-45C179297C53}" type="pres">
      <dgm:prSet presAssocID="{42928DBC-4867-43F4-849B-C7BC5A0B2DFF}" presName="root2" presStyleCnt="0"/>
      <dgm:spPr/>
    </dgm:pt>
    <dgm:pt modelId="{C6D94BB1-AC15-4E8E-9935-49937EAB20E4}" type="pres">
      <dgm:prSet presAssocID="{42928DBC-4867-43F4-849B-C7BC5A0B2DFF}" presName="LevelTwoTextNode" presStyleLbl="node3" presStyleIdx="0" presStyleCnt="5" custScaleX="76162" custScaleY="58935" custLinFactY="69050" custLinFactNeighborX="122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91250E5-5002-4127-8582-C9159051C940}" type="pres">
      <dgm:prSet presAssocID="{42928DBC-4867-43F4-849B-C7BC5A0B2DFF}" presName="level3hierChild" presStyleCnt="0"/>
      <dgm:spPr/>
    </dgm:pt>
    <dgm:pt modelId="{F5483B35-D1D2-4791-9ED8-AD0AC51A64F2}" type="pres">
      <dgm:prSet presAssocID="{EF9E71EE-AC7E-49A3-9727-BFF084FC8DD7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D17593F5-2D6F-440D-9B99-B66A897D0C2B}" type="pres">
      <dgm:prSet presAssocID="{EF9E71EE-AC7E-49A3-9727-BFF084FC8DD7}" presName="connTx" presStyleLbl="parChTrans1D2" presStyleIdx="1" presStyleCnt="3"/>
      <dgm:spPr/>
      <dgm:t>
        <a:bodyPr/>
        <a:lstStyle/>
        <a:p>
          <a:endParaRPr lang="ru-RU"/>
        </a:p>
      </dgm:t>
    </dgm:pt>
    <dgm:pt modelId="{2B58DF3F-A707-4FB1-B000-4A292E1A1B76}" type="pres">
      <dgm:prSet presAssocID="{AA02DA4F-2F3A-4CCB-8035-A9F08E9BA3E4}" presName="root2" presStyleCnt="0"/>
      <dgm:spPr/>
    </dgm:pt>
    <dgm:pt modelId="{BCC83445-304A-4E41-851E-DF197A219711}" type="pres">
      <dgm:prSet presAssocID="{AA02DA4F-2F3A-4CCB-8035-A9F08E9BA3E4}" presName="LevelTwoTextNode" presStyleLbl="node2" presStyleIdx="1" presStyleCnt="3" custLinFactY="-30307" custLinFactNeighborX="-586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F8116E5-E0B6-4E84-8D1A-A59FD9DBEE74}" type="pres">
      <dgm:prSet presAssocID="{AA02DA4F-2F3A-4CCB-8035-A9F08E9BA3E4}" presName="level3hierChild" presStyleCnt="0"/>
      <dgm:spPr/>
    </dgm:pt>
    <dgm:pt modelId="{86F27851-EE39-417C-A1C2-71E409EE6DD0}" type="pres">
      <dgm:prSet presAssocID="{E93015EF-6766-49E8-82D7-0755CEC1EB4A}" presName="conn2-1" presStyleLbl="parChTrans1D3" presStyleIdx="1" presStyleCnt="5"/>
      <dgm:spPr/>
      <dgm:t>
        <a:bodyPr/>
        <a:lstStyle/>
        <a:p>
          <a:endParaRPr lang="ru-RU"/>
        </a:p>
      </dgm:t>
    </dgm:pt>
    <dgm:pt modelId="{9B1DEF72-3AFF-4970-8F9F-9CF20FD375FA}" type="pres">
      <dgm:prSet presAssocID="{E93015EF-6766-49E8-82D7-0755CEC1EB4A}" presName="connTx" presStyleLbl="parChTrans1D3" presStyleIdx="1" presStyleCnt="5"/>
      <dgm:spPr/>
      <dgm:t>
        <a:bodyPr/>
        <a:lstStyle/>
        <a:p>
          <a:endParaRPr lang="ru-RU"/>
        </a:p>
      </dgm:t>
    </dgm:pt>
    <dgm:pt modelId="{F8325D9F-380A-4694-A3A8-48B1EFBF263E}" type="pres">
      <dgm:prSet presAssocID="{A81C1A9B-1F75-4A09-A009-862EA9BC5EA9}" presName="root2" presStyleCnt="0"/>
      <dgm:spPr/>
    </dgm:pt>
    <dgm:pt modelId="{CB360968-A2E3-40DE-B1A8-A232CEDB2AC7}" type="pres">
      <dgm:prSet presAssocID="{A81C1A9B-1F75-4A09-A009-862EA9BC5EA9}" presName="LevelTwoTextNode" presStyleLbl="node3" presStyleIdx="1" presStyleCnt="5" custScaleX="76162" custScaleY="58935" custLinFactY="-23750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99F1277-F1D7-4F63-B8CE-98F48D991E26}" type="pres">
      <dgm:prSet presAssocID="{A81C1A9B-1F75-4A09-A009-862EA9BC5EA9}" presName="level3hierChild" presStyleCnt="0"/>
      <dgm:spPr/>
    </dgm:pt>
    <dgm:pt modelId="{B4618900-E524-4CA9-89A9-7F5D089991AB}" type="pres">
      <dgm:prSet presAssocID="{FB6619D5-9004-48EA-BEF2-709C0DCAC19E}" presName="conn2-1" presStyleLbl="parChTrans1D3" presStyleIdx="2" presStyleCnt="5"/>
      <dgm:spPr/>
      <dgm:t>
        <a:bodyPr/>
        <a:lstStyle/>
        <a:p>
          <a:endParaRPr lang="ru-RU"/>
        </a:p>
      </dgm:t>
    </dgm:pt>
    <dgm:pt modelId="{1A2A1ACC-077F-4BF9-A795-C601CA5301FE}" type="pres">
      <dgm:prSet presAssocID="{FB6619D5-9004-48EA-BEF2-709C0DCAC19E}" presName="connTx" presStyleLbl="parChTrans1D3" presStyleIdx="2" presStyleCnt="5"/>
      <dgm:spPr/>
      <dgm:t>
        <a:bodyPr/>
        <a:lstStyle/>
        <a:p>
          <a:endParaRPr lang="ru-RU"/>
        </a:p>
      </dgm:t>
    </dgm:pt>
    <dgm:pt modelId="{2286D80A-E4DF-4201-8EE2-71FD05104F51}" type="pres">
      <dgm:prSet presAssocID="{606344A9-31D2-411F-BE6D-844E9634032B}" presName="root2" presStyleCnt="0"/>
      <dgm:spPr/>
    </dgm:pt>
    <dgm:pt modelId="{B9808010-110C-4AF7-990F-06F702A49513}" type="pres">
      <dgm:prSet presAssocID="{606344A9-31D2-411F-BE6D-844E9634032B}" presName="LevelTwoTextNode" presStyleLbl="node3" presStyleIdx="2" presStyleCnt="5" custScaleX="76162" custScaleY="58935" custLinFactY="-33296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4ECCB21-3277-41F2-A5BD-5EDEDDC50AEF}" type="pres">
      <dgm:prSet presAssocID="{606344A9-31D2-411F-BE6D-844E9634032B}" presName="level3hierChild" presStyleCnt="0"/>
      <dgm:spPr/>
    </dgm:pt>
    <dgm:pt modelId="{80BDCDD5-9697-4298-9B3A-69668FA03B16}" type="pres">
      <dgm:prSet presAssocID="{018C25C6-6E8C-4AC7-B95A-2E3D56D5E673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F8B207B7-194D-4313-AE66-0CC04A986670}" type="pres">
      <dgm:prSet presAssocID="{018C25C6-6E8C-4AC7-B95A-2E3D56D5E673}" presName="connTx" presStyleLbl="parChTrans1D2" presStyleIdx="2" presStyleCnt="3"/>
      <dgm:spPr/>
      <dgm:t>
        <a:bodyPr/>
        <a:lstStyle/>
        <a:p>
          <a:endParaRPr lang="ru-RU"/>
        </a:p>
      </dgm:t>
    </dgm:pt>
    <dgm:pt modelId="{2F214470-FBA4-4554-A9CB-8B1FE14E0ECD}" type="pres">
      <dgm:prSet presAssocID="{0FA665E7-08F6-4B0D-8212-3667BAE05689}" presName="root2" presStyleCnt="0"/>
      <dgm:spPr/>
    </dgm:pt>
    <dgm:pt modelId="{423E6794-99AB-4D58-947D-B58446881910}" type="pres">
      <dgm:prSet presAssocID="{0FA665E7-08F6-4B0D-8212-3667BAE05689}" presName="LevelTwoTextNode" presStyleLbl="node2" presStyleIdx="2" presStyleCnt="3" custLinFactNeighborY="407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6B45955-9341-4991-A0D8-51543757F090}" type="pres">
      <dgm:prSet presAssocID="{0FA665E7-08F6-4B0D-8212-3667BAE05689}" presName="level3hierChild" presStyleCnt="0"/>
      <dgm:spPr/>
    </dgm:pt>
    <dgm:pt modelId="{9AD05CF6-1885-4E99-9404-3308099FF56C}" type="pres">
      <dgm:prSet presAssocID="{6D02DCE7-A40D-41E6-8CFC-6E46904295D9}" presName="conn2-1" presStyleLbl="parChTrans1D3" presStyleIdx="3" presStyleCnt="5"/>
      <dgm:spPr/>
      <dgm:t>
        <a:bodyPr/>
        <a:lstStyle/>
        <a:p>
          <a:endParaRPr lang="ru-RU"/>
        </a:p>
      </dgm:t>
    </dgm:pt>
    <dgm:pt modelId="{459E2CD9-0BB4-4BCE-A11A-32A2286B57FA}" type="pres">
      <dgm:prSet presAssocID="{6D02DCE7-A40D-41E6-8CFC-6E46904295D9}" presName="connTx" presStyleLbl="parChTrans1D3" presStyleIdx="3" presStyleCnt="5"/>
      <dgm:spPr/>
      <dgm:t>
        <a:bodyPr/>
        <a:lstStyle/>
        <a:p>
          <a:endParaRPr lang="ru-RU"/>
        </a:p>
      </dgm:t>
    </dgm:pt>
    <dgm:pt modelId="{2DE13E06-A739-441B-A9F9-40CCA6787ADE}" type="pres">
      <dgm:prSet presAssocID="{D69261A1-93FA-40D6-AA0E-CCAE4002880A}" presName="root2" presStyleCnt="0"/>
      <dgm:spPr/>
    </dgm:pt>
    <dgm:pt modelId="{BA6AD8D9-C8EA-499C-9983-37770BDF087F}" type="pres">
      <dgm:prSet presAssocID="{D69261A1-93FA-40D6-AA0E-CCAE4002880A}" presName="LevelTwoTextNode" presStyleLbl="node3" presStyleIdx="3" presStyleCnt="5" custScaleX="76272" custScaleY="58935" custLinFactNeighborY="511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246CCC0-CD25-44B7-8A5C-445A0E0E25B8}" type="pres">
      <dgm:prSet presAssocID="{D69261A1-93FA-40D6-AA0E-CCAE4002880A}" presName="level3hierChild" presStyleCnt="0"/>
      <dgm:spPr/>
    </dgm:pt>
    <dgm:pt modelId="{56F22D1D-99BC-4186-A248-AA59CCCBA3B7}" type="pres">
      <dgm:prSet presAssocID="{C7EA2F5F-D58F-461F-BD01-988DA34C540A}" presName="conn2-1" presStyleLbl="parChTrans1D3" presStyleIdx="4" presStyleCnt="5"/>
      <dgm:spPr/>
      <dgm:t>
        <a:bodyPr/>
        <a:lstStyle/>
        <a:p>
          <a:endParaRPr lang="ru-RU"/>
        </a:p>
      </dgm:t>
    </dgm:pt>
    <dgm:pt modelId="{990324CD-DB65-4A49-93B0-C6D50EAF7C81}" type="pres">
      <dgm:prSet presAssocID="{C7EA2F5F-D58F-461F-BD01-988DA34C540A}" presName="connTx" presStyleLbl="parChTrans1D3" presStyleIdx="4" presStyleCnt="5"/>
      <dgm:spPr/>
      <dgm:t>
        <a:bodyPr/>
        <a:lstStyle/>
        <a:p>
          <a:endParaRPr lang="ru-RU"/>
        </a:p>
      </dgm:t>
    </dgm:pt>
    <dgm:pt modelId="{A8B14E43-0573-487F-A974-C63788AAF76F}" type="pres">
      <dgm:prSet presAssocID="{45A9C25E-B620-45EA-B7FE-17FC4B901691}" presName="root2" presStyleCnt="0"/>
      <dgm:spPr/>
    </dgm:pt>
    <dgm:pt modelId="{170DACB2-FE53-4DD9-A28F-80F31B0A04BA}" type="pres">
      <dgm:prSet presAssocID="{45A9C25E-B620-45EA-B7FE-17FC4B901691}" presName="LevelTwoTextNode" presStyleLbl="node3" presStyleIdx="4" presStyleCnt="5" custScaleX="76272" custScaleY="58935" custLinFactNeighborY="371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7646880-85CA-4B6F-B106-323C132A915B}" type="pres">
      <dgm:prSet presAssocID="{45A9C25E-B620-45EA-B7FE-17FC4B901691}" presName="level3hierChild" presStyleCnt="0"/>
      <dgm:spPr/>
    </dgm:pt>
  </dgm:ptLst>
  <dgm:cxnLst>
    <dgm:cxn modelId="{0FA25896-7D68-4AE2-8873-73EC6C5942E2}" type="presOf" srcId="{1AAC4B04-EAFF-4812-8450-D1131B104CDF}" destId="{FE32D5F7-7C8E-49AB-AB57-ADFC7FD88690}" srcOrd="0" destOrd="0" presId="urn:microsoft.com/office/officeart/2008/layout/HorizontalMultiLevelHierarchy"/>
    <dgm:cxn modelId="{B6CF06E7-1993-4B76-B35B-7DB810E2C731}" type="presOf" srcId="{AAD32B3A-0860-4F36-896C-A83A812214F7}" destId="{FA0B5100-AD37-4F31-9FCB-1847D6CB311D}" srcOrd="0" destOrd="0" presId="urn:microsoft.com/office/officeart/2008/layout/HorizontalMultiLevelHierarchy"/>
    <dgm:cxn modelId="{C31F9234-9F5C-439E-9EC5-2ED2BA9586EE}" type="presOf" srcId="{45A9C25E-B620-45EA-B7FE-17FC4B901691}" destId="{170DACB2-FE53-4DD9-A28F-80F31B0A04BA}" srcOrd="0" destOrd="0" presId="urn:microsoft.com/office/officeart/2008/layout/HorizontalMultiLevelHierarchy"/>
    <dgm:cxn modelId="{34CE7E10-F59D-416D-9551-5F3B3FE7FB7A}" type="presOf" srcId="{C7EA2F5F-D58F-461F-BD01-988DA34C540A}" destId="{990324CD-DB65-4A49-93B0-C6D50EAF7C81}" srcOrd="1" destOrd="0" presId="urn:microsoft.com/office/officeart/2008/layout/HorizontalMultiLevelHierarchy"/>
    <dgm:cxn modelId="{DF9AEE14-5B35-47B7-9EE8-A52705CDB562}" type="presOf" srcId="{C7EA2F5F-D58F-461F-BD01-988DA34C540A}" destId="{56F22D1D-99BC-4186-A248-AA59CCCBA3B7}" srcOrd="0" destOrd="0" presId="urn:microsoft.com/office/officeart/2008/layout/HorizontalMultiLevelHierarchy"/>
    <dgm:cxn modelId="{798E263E-230C-4481-A1A5-7EF1320E4CBA}" srcId="{AAD32B3A-0860-4F36-896C-A83A812214F7}" destId="{0FA665E7-08F6-4B0D-8212-3667BAE05689}" srcOrd="2" destOrd="0" parTransId="{018C25C6-6E8C-4AC7-B95A-2E3D56D5E673}" sibTransId="{9F30FF01-972B-485C-AC35-37D13B9C4EC0}"/>
    <dgm:cxn modelId="{707116FE-3815-4060-B4EE-34941BCC74F6}" srcId="{4B248E80-F4BD-4582-A2D4-33DBB0E0D976}" destId="{AAD32B3A-0860-4F36-896C-A83A812214F7}" srcOrd="0" destOrd="0" parTransId="{0230D469-37D0-424E-8B95-D0B4DD48B8C7}" sibTransId="{E7F5588B-8A00-47FE-AA1A-A4EE98FF25C4}"/>
    <dgm:cxn modelId="{AB950FEE-B097-40AD-BE7B-1D453FDEEB21}" type="presOf" srcId="{E93015EF-6766-49E8-82D7-0755CEC1EB4A}" destId="{9B1DEF72-3AFF-4970-8F9F-9CF20FD375FA}" srcOrd="1" destOrd="0" presId="urn:microsoft.com/office/officeart/2008/layout/HorizontalMultiLevelHierarchy"/>
    <dgm:cxn modelId="{F62A854E-CD43-46CF-9F82-6067D13921DA}" type="presOf" srcId="{8E95F722-137A-4ECB-83CB-88B741F05536}" destId="{AD9AB556-6897-4F83-B965-3B494D25A84A}" srcOrd="1" destOrd="0" presId="urn:microsoft.com/office/officeart/2008/layout/HorizontalMultiLevelHierarchy"/>
    <dgm:cxn modelId="{0B16D518-0A5A-415B-B9EE-A1DEF2F7E116}" type="presOf" srcId="{1AAC4B04-EAFF-4812-8450-D1131B104CDF}" destId="{8AEC01DA-D738-416D-8465-282F2F1FEBE1}" srcOrd="1" destOrd="0" presId="urn:microsoft.com/office/officeart/2008/layout/HorizontalMultiLevelHierarchy"/>
    <dgm:cxn modelId="{603439DF-4ECA-4D2D-A93D-0C850280BD52}" type="presOf" srcId="{6D02DCE7-A40D-41E6-8CFC-6E46904295D9}" destId="{459E2CD9-0BB4-4BCE-A11A-32A2286B57FA}" srcOrd="1" destOrd="0" presId="urn:microsoft.com/office/officeart/2008/layout/HorizontalMultiLevelHierarchy"/>
    <dgm:cxn modelId="{9CE109B3-5084-441C-8E69-0378AFC584B8}" type="presOf" srcId="{0FA665E7-08F6-4B0D-8212-3667BAE05689}" destId="{423E6794-99AB-4D58-947D-B58446881910}" srcOrd="0" destOrd="0" presId="urn:microsoft.com/office/officeart/2008/layout/HorizontalMultiLevelHierarchy"/>
    <dgm:cxn modelId="{AADCE8EC-D78B-41AD-9CB1-6A725121D587}" type="presOf" srcId="{AA02DA4F-2F3A-4CCB-8035-A9F08E9BA3E4}" destId="{BCC83445-304A-4E41-851E-DF197A219711}" srcOrd="0" destOrd="0" presId="urn:microsoft.com/office/officeart/2008/layout/HorizontalMultiLevelHierarchy"/>
    <dgm:cxn modelId="{9CE45A91-D27D-4EA2-ABE2-5F5C862D3E73}" srcId="{AAD32B3A-0860-4F36-896C-A83A812214F7}" destId="{AA02DA4F-2F3A-4CCB-8035-A9F08E9BA3E4}" srcOrd="1" destOrd="0" parTransId="{EF9E71EE-AC7E-49A3-9727-BFF084FC8DD7}" sibTransId="{807E1E10-8C1D-42A6-9CA3-F40E51316631}"/>
    <dgm:cxn modelId="{CD878E1A-8B93-4923-9329-9605984DB908}" srcId="{0FA665E7-08F6-4B0D-8212-3667BAE05689}" destId="{D69261A1-93FA-40D6-AA0E-CCAE4002880A}" srcOrd="0" destOrd="0" parTransId="{6D02DCE7-A40D-41E6-8CFC-6E46904295D9}" sibTransId="{64DE974C-5EE6-4558-ACA6-ABEEDF90405B}"/>
    <dgm:cxn modelId="{98B9FEE0-EDC9-41AA-B2B4-15339F1561EB}" type="presOf" srcId="{A81C1A9B-1F75-4A09-A009-862EA9BC5EA9}" destId="{CB360968-A2E3-40DE-B1A8-A232CEDB2AC7}" srcOrd="0" destOrd="0" presId="urn:microsoft.com/office/officeart/2008/layout/HorizontalMultiLevelHierarchy"/>
    <dgm:cxn modelId="{2C16289D-3715-4F84-9DD2-41F63FB719EA}" type="presOf" srcId="{EF9E71EE-AC7E-49A3-9727-BFF084FC8DD7}" destId="{F5483B35-D1D2-4791-9ED8-AD0AC51A64F2}" srcOrd="0" destOrd="0" presId="urn:microsoft.com/office/officeart/2008/layout/HorizontalMultiLevelHierarchy"/>
    <dgm:cxn modelId="{A6B4B57F-C145-4228-BDF1-41A78788ADC4}" srcId="{AAD32B3A-0860-4F36-896C-A83A812214F7}" destId="{3C5377BE-B93D-4D3B-A769-FF96846BB9F6}" srcOrd="0" destOrd="0" parTransId="{1AAC4B04-EAFF-4812-8450-D1131B104CDF}" sibTransId="{CB8C0C31-E814-49E3-B893-A354A2742DAF}"/>
    <dgm:cxn modelId="{7E69E58F-F9C2-4303-962E-3381D7695A6A}" type="presOf" srcId="{FB6619D5-9004-48EA-BEF2-709C0DCAC19E}" destId="{B4618900-E524-4CA9-89A9-7F5D089991AB}" srcOrd="0" destOrd="0" presId="urn:microsoft.com/office/officeart/2008/layout/HorizontalMultiLevelHierarchy"/>
    <dgm:cxn modelId="{0532CC37-CA22-4901-9FBE-F667C5779CD4}" srcId="{0FA665E7-08F6-4B0D-8212-3667BAE05689}" destId="{45A9C25E-B620-45EA-B7FE-17FC4B901691}" srcOrd="1" destOrd="0" parTransId="{C7EA2F5F-D58F-461F-BD01-988DA34C540A}" sibTransId="{498B5485-13EA-4CED-B5CA-B4FDF379C2FA}"/>
    <dgm:cxn modelId="{087937C9-296C-4EEE-ACFC-A1A98CA16BF6}" type="presOf" srcId="{D69261A1-93FA-40D6-AA0E-CCAE4002880A}" destId="{BA6AD8D9-C8EA-499C-9983-37770BDF087F}" srcOrd="0" destOrd="0" presId="urn:microsoft.com/office/officeart/2008/layout/HorizontalMultiLevelHierarchy"/>
    <dgm:cxn modelId="{1573324F-C1D2-453B-9BE7-2D83318A991C}" type="presOf" srcId="{018C25C6-6E8C-4AC7-B95A-2E3D56D5E673}" destId="{F8B207B7-194D-4313-AE66-0CC04A986670}" srcOrd="1" destOrd="0" presId="urn:microsoft.com/office/officeart/2008/layout/HorizontalMultiLevelHierarchy"/>
    <dgm:cxn modelId="{3BA22C26-0080-42BA-9A5E-771947E1E3B5}" type="presOf" srcId="{E93015EF-6766-49E8-82D7-0755CEC1EB4A}" destId="{86F27851-EE39-417C-A1C2-71E409EE6DD0}" srcOrd="0" destOrd="0" presId="urn:microsoft.com/office/officeart/2008/layout/HorizontalMultiLevelHierarchy"/>
    <dgm:cxn modelId="{2072CFC2-6031-47F5-954B-47CA1115DC6C}" srcId="{AA02DA4F-2F3A-4CCB-8035-A9F08E9BA3E4}" destId="{A81C1A9B-1F75-4A09-A009-862EA9BC5EA9}" srcOrd="0" destOrd="0" parTransId="{E93015EF-6766-49E8-82D7-0755CEC1EB4A}" sibTransId="{A5C09B1E-C5FA-47E0-9E66-B20719D40E40}"/>
    <dgm:cxn modelId="{0D18F2E9-7FA7-46EA-B897-5D9C583C3090}" type="presOf" srcId="{4B248E80-F4BD-4582-A2D4-33DBB0E0D976}" destId="{39132FEF-3DC0-459A-A6F5-ED6888301D0F}" srcOrd="0" destOrd="0" presId="urn:microsoft.com/office/officeart/2008/layout/HorizontalMultiLevelHierarchy"/>
    <dgm:cxn modelId="{84641252-14C5-4AF0-A851-3B9FF4377F72}" type="presOf" srcId="{EF9E71EE-AC7E-49A3-9727-BFF084FC8DD7}" destId="{D17593F5-2D6F-440D-9B99-B66A897D0C2B}" srcOrd="1" destOrd="0" presId="urn:microsoft.com/office/officeart/2008/layout/HorizontalMultiLevelHierarchy"/>
    <dgm:cxn modelId="{B749362D-AB16-47DC-8E94-DB126CF90377}" type="presOf" srcId="{6D02DCE7-A40D-41E6-8CFC-6E46904295D9}" destId="{9AD05CF6-1885-4E99-9404-3308099FF56C}" srcOrd="0" destOrd="0" presId="urn:microsoft.com/office/officeart/2008/layout/HorizontalMultiLevelHierarchy"/>
    <dgm:cxn modelId="{69A91DBE-5914-4615-9A3D-2AE39AA2186A}" type="presOf" srcId="{42928DBC-4867-43F4-849B-C7BC5A0B2DFF}" destId="{C6D94BB1-AC15-4E8E-9935-49937EAB20E4}" srcOrd="0" destOrd="0" presId="urn:microsoft.com/office/officeart/2008/layout/HorizontalMultiLevelHierarchy"/>
    <dgm:cxn modelId="{94E64089-5FC1-4765-8AD1-5BA07E51069E}" srcId="{3C5377BE-B93D-4D3B-A769-FF96846BB9F6}" destId="{42928DBC-4867-43F4-849B-C7BC5A0B2DFF}" srcOrd="0" destOrd="0" parTransId="{8E95F722-137A-4ECB-83CB-88B741F05536}" sibTransId="{1B5C8E75-DA6C-4BF1-9FD3-BBF07ACAC833}"/>
    <dgm:cxn modelId="{6715764E-592B-4B44-B840-21954836D78C}" type="presOf" srcId="{FB6619D5-9004-48EA-BEF2-709C0DCAC19E}" destId="{1A2A1ACC-077F-4BF9-A795-C601CA5301FE}" srcOrd="1" destOrd="0" presId="urn:microsoft.com/office/officeart/2008/layout/HorizontalMultiLevelHierarchy"/>
    <dgm:cxn modelId="{C7529066-191A-4DCB-9528-93BBEDF6BC41}" type="presOf" srcId="{8E95F722-137A-4ECB-83CB-88B741F05536}" destId="{62A8556F-42D3-42FF-9E83-248699F5F581}" srcOrd="0" destOrd="0" presId="urn:microsoft.com/office/officeart/2008/layout/HorizontalMultiLevelHierarchy"/>
    <dgm:cxn modelId="{E1081E83-4A90-4416-AA45-1E7CB10615B5}" type="presOf" srcId="{018C25C6-6E8C-4AC7-B95A-2E3D56D5E673}" destId="{80BDCDD5-9697-4298-9B3A-69668FA03B16}" srcOrd="0" destOrd="0" presId="urn:microsoft.com/office/officeart/2008/layout/HorizontalMultiLevelHierarchy"/>
    <dgm:cxn modelId="{FD3DCBD3-38E9-41AB-92DE-36072E9EBBFD}" type="presOf" srcId="{3C5377BE-B93D-4D3B-A769-FF96846BB9F6}" destId="{3C573DC6-AFC1-41B3-A83E-6CA5D96559E7}" srcOrd="0" destOrd="0" presId="urn:microsoft.com/office/officeart/2008/layout/HorizontalMultiLevelHierarchy"/>
    <dgm:cxn modelId="{8CB78956-E04B-4F6C-AB29-9D58CF186235}" type="presOf" srcId="{606344A9-31D2-411F-BE6D-844E9634032B}" destId="{B9808010-110C-4AF7-990F-06F702A49513}" srcOrd="0" destOrd="0" presId="urn:microsoft.com/office/officeart/2008/layout/HorizontalMultiLevelHierarchy"/>
    <dgm:cxn modelId="{0BB2F487-8007-4C7C-BC5C-79F59327113A}" srcId="{AA02DA4F-2F3A-4CCB-8035-A9F08E9BA3E4}" destId="{606344A9-31D2-411F-BE6D-844E9634032B}" srcOrd="1" destOrd="0" parTransId="{FB6619D5-9004-48EA-BEF2-709C0DCAC19E}" sibTransId="{7A80E6D2-EEF3-43B4-9C6C-4FEF00C2A2E1}"/>
    <dgm:cxn modelId="{238F18D7-7C16-4DAA-BD90-2292439A87DC}" type="presParOf" srcId="{39132FEF-3DC0-459A-A6F5-ED6888301D0F}" destId="{84E63A4A-0FC1-469A-8E41-585F31F6764D}" srcOrd="0" destOrd="0" presId="urn:microsoft.com/office/officeart/2008/layout/HorizontalMultiLevelHierarchy"/>
    <dgm:cxn modelId="{2028D089-9E4F-43D6-B75A-13AF54F65863}" type="presParOf" srcId="{84E63A4A-0FC1-469A-8E41-585F31F6764D}" destId="{FA0B5100-AD37-4F31-9FCB-1847D6CB311D}" srcOrd="0" destOrd="0" presId="urn:microsoft.com/office/officeart/2008/layout/HorizontalMultiLevelHierarchy"/>
    <dgm:cxn modelId="{F0460013-BDEB-48D5-8F1E-B3C985D9CA0F}" type="presParOf" srcId="{84E63A4A-0FC1-469A-8E41-585F31F6764D}" destId="{E26E9983-4FF0-4A90-B7BB-839CAA23CB57}" srcOrd="1" destOrd="0" presId="urn:microsoft.com/office/officeart/2008/layout/HorizontalMultiLevelHierarchy"/>
    <dgm:cxn modelId="{F7262C11-03E2-46B8-BFC0-003E182F6EB3}" type="presParOf" srcId="{E26E9983-4FF0-4A90-B7BB-839CAA23CB57}" destId="{FE32D5F7-7C8E-49AB-AB57-ADFC7FD88690}" srcOrd="0" destOrd="0" presId="urn:microsoft.com/office/officeart/2008/layout/HorizontalMultiLevelHierarchy"/>
    <dgm:cxn modelId="{4BD9620F-D204-44EB-A469-9C9C54ACF3B6}" type="presParOf" srcId="{FE32D5F7-7C8E-49AB-AB57-ADFC7FD88690}" destId="{8AEC01DA-D738-416D-8465-282F2F1FEBE1}" srcOrd="0" destOrd="0" presId="urn:microsoft.com/office/officeart/2008/layout/HorizontalMultiLevelHierarchy"/>
    <dgm:cxn modelId="{435C5EBC-E5D3-4374-B320-72B717069A51}" type="presParOf" srcId="{E26E9983-4FF0-4A90-B7BB-839CAA23CB57}" destId="{D087AF6A-5DF1-480F-AF53-C2279262B913}" srcOrd="1" destOrd="0" presId="urn:microsoft.com/office/officeart/2008/layout/HorizontalMultiLevelHierarchy"/>
    <dgm:cxn modelId="{5DE6715D-EBE8-447A-BE61-0C6C8C8BA2C9}" type="presParOf" srcId="{D087AF6A-5DF1-480F-AF53-C2279262B913}" destId="{3C573DC6-AFC1-41B3-A83E-6CA5D96559E7}" srcOrd="0" destOrd="0" presId="urn:microsoft.com/office/officeart/2008/layout/HorizontalMultiLevelHierarchy"/>
    <dgm:cxn modelId="{56B7E18B-6AE9-4613-B162-F395BB63A9D1}" type="presParOf" srcId="{D087AF6A-5DF1-480F-AF53-C2279262B913}" destId="{A66C0A11-6D4A-4016-8077-A8FA72A29ED4}" srcOrd="1" destOrd="0" presId="urn:microsoft.com/office/officeart/2008/layout/HorizontalMultiLevelHierarchy"/>
    <dgm:cxn modelId="{BA902BA6-977D-4700-AA3B-DA260F7DEDE1}" type="presParOf" srcId="{A66C0A11-6D4A-4016-8077-A8FA72A29ED4}" destId="{62A8556F-42D3-42FF-9E83-248699F5F581}" srcOrd="0" destOrd="0" presId="urn:microsoft.com/office/officeart/2008/layout/HorizontalMultiLevelHierarchy"/>
    <dgm:cxn modelId="{06414B37-2EDE-43EE-B749-20A59FDA8B43}" type="presParOf" srcId="{62A8556F-42D3-42FF-9E83-248699F5F581}" destId="{AD9AB556-6897-4F83-B965-3B494D25A84A}" srcOrd="0" destOrd="0" presId="urn:microsoft.com/office/officeart/2008/layout/HorizontalMultiLevelHierarchy"/>
    <dgm:cxn modelId="{1F771E28-D8BA-4A7B-8D4C-55499C18F700}" type="presParOf" srcId="{A66C0A11-6D4A-4016-8077-A8FA72A29ED4}" destId="{F24032CF-C719-4878-AE97-45C179297C53}" srcOrd="1" destOrd="0" presId="urn:microsoft.com/office/officeart/2008/layout/HorizontalMultiLevelHierarchy"/>
    <dgm:cxn modelId="{B0516216-58B7-43A4-AC98-E9BBE08C32E4}" type="presParOf" srcId="{F24032CF-C719-4878-AE97-45C179297C53}" destId="{C6D94BB1-AC15-4E8E-9935-49937EAB20E4}" srcOrd="0" destOrd="0" presId="urn:microsoft.com/office/officeart/2008/layout/HorizontalMultiLevelHierarchy"/>
    <dgm:cxn modelId="{532B205B-A900-4325-A2EE-FC420B31A188}" type="presParOf" srcId="{F24032CF-C719-4878-AE97-45C179297C53}" destId="{B91250E5-5002-4127-8582-C9159051C940}" srcOrd="1" destOrd="0" presId="urn:microsoft.com/office/officeart/2008/layout/HorizontalMultiLevelHierarchy"/>
    <dgm:cxn modelId="{BA8B1DE8-FCF5-4CF8-96E2-560066D4E9E4}" type="presParOf" srcId="{E26E9983-4FF0-4A90-B7BB-839CAA23CB57}" destId="{F5483B35-D1D2-4791-9ED8-AD0AC51A64F2}" srcOrd="2" destOrd="0" presId="urn:microsoft.com/office/officeart/2008/layout/HorizontalMultiLevelHierarchy"/>
    <dgm:cxn modelId="{531DA024-E8E2-4A1E-8FF8-2839C4212BB1}" type="presParOf" srcId="{F5483B35-D1D2-4791-9ED8-AD0AC51A64F2}" destId="{D17593F5-2D6F-440D-9B99-B66A897D0C2B}" srcOrd="0" destOrd="0" presId="urn:microsoft.com/office/officeart/2008/layout/HorizontalMultiLevelHierarchy"/>
    <dgm:cxn modelId="{07B19198-4199-484D-926D-4A9084158979}" type="presParOf" srcId="{E26E9983-4FF0-4A90-B7BB-839CAA23CB57}" destId="{2B58DF3F-A707-4FB1-B000-4A292E1A1B76}" srcOrd="3" destOrd="0" presId="urn:microsoft.com/office/officeart/2008/layout/HorizontalMultiLevelHierarchy"/>
    <dgm:cxn modelId="{51D74440-2930-4E07-84D4-3C74419D1E88}" type="presParOf" srcId="{2B58DF3F-A707-4FB1-B000-4A292E1A1B76}" destId="{BCC83445-304A-4E41-851E-DF197A219711}" srcOrd="0" destOrd="0" presId="urn:microsoft.com/office/officeart/2008/layout/HorizontalMultiLevelHierarchy"/>
    <dgm:cxn modelId="{F99F9832-7610-4DF2-9B64-E9514DB2093C}" type="presParOf" srcId="{2B58DF3F-A707-4FB1-B000-4A292E1A1B76}" destId="{CF8116E5-E0B6-4E84-8D1A-A59FD9DBEE74}" srcOrd="1" destOrd="0" presId="urn:microsoft.com/office/officeart/2008/layout/HorizontalMultiLevelHierarchy"/>
    <dgm:cxn modelId="{AB06ED95-7E7C-49D3-A523-EB1210FC5FE3}" type="presParOf" srcId="{CF8116E5-E0B6-4E84-8D1A-A59FD9DBEE74}" destId="{86F27851-EE39-417C-A1C2-71E409EE6DD0}" srcOrd="0" destOrd="0" presId="urn:microsoft.com/office/officeart/2008/layout/HorizontalMultiLevelHierarchy"/>
    <dgm:cxn modelId="{262B3CF5-031B-4A72-9F7A-69A7EE12926C}" type="presParOf" srcId="{86F27851-EE39-417C-A1C2-71E409EE6DD0}" destId="{9B1DEF72-3AFF-4970-8F9F-9CF20FD375FA}" srcOrd="0" destOrd="0" presId="urn:microsoft.com/office/officeart/2008/layout/HorizontalMultiLevelHierarchy"/>
    <dgm:cxn modelId="{4F777A2B-42CE-4FB6-8622-151C7D036C7F}" type="presParOf" srcId="{CF8116E5-E0B6-4E84-8D1A-A59FD9DBEE74}" destId="{F8325D9F-380A-4694-A3A8-48B1EFBF263E}" srcOrd="1" destOrd="0" presId="urn:microsoft.com/office/officeart/2008/layout/HorizontalMultiLevelHierarchy"/>
    <dgm:cxn modelId="{2DB92363-AC93-45AA-A344-78607D060F22}" type="presParOf" srcId="{F8325D9F-380A-4694-A3A8-48B1EFBF263E}" destId="{CB360968-A2E3-40DE-B1A8-A232CEDB2AC7}" srcOrd="0" destOrd="0" presId="urn:microsoft.com/office/officeart/2008/layout/HorizontalMultiLevelHierarchy"/>
    <dgm:cxn modelId="{B7F2AE26-A3DC-49F5-B12D-218005F1DAB4}" type="presParOf" srcId="{F8325D9F-380A-4694-A3A8-48B1EFBF263E}" destId="{F99F1277-F1D7-4F63-B8CE-98F48D991E26}" srcOrd="1" destOrd="0" presId="urn:microsoft.com/office/officeart/2008/layout/HorizontalMultiLevelHierarchy"/>
    <dgm:cxn modelId="{5914863F-3BD3-4AA5-957A-D537AD7B1F69}" type="presParOf" srcId="{CF8116E5-E0B6-4E84-8D1A-A59FD9DBEE74}" destId="{B4618900-E524-4CA9-89A9-7F5D089991AB}" srcOrd="2" destOrd="0" presId="urn:microsoft.com/office/officeart/2008/layout/HorizontalMultiLevelHierarchy"/>
    <dgm:cxn modelId="{BD1247FE-2277-40BA-88EF-171F95007AE1}" type="presParOf" srcId="{B4618900-E524-4CA9-89A9-7F5D089991AB}" destId="{1A2A1ACC-077F-4BF9-A795-C601CA5301FE}" srcOrd="0" destOrd="0" presId="urn:microsoft.com/office/officeart/2008/layout/HorizontalMultiLevelHierarchy"/>
    <dgm:cxn modelId="{2E0FF6CD-C640-42CE-AA47-85FD9BD8047A}" type="presParOf" srcId="{CF8116E5-E0B6-4E84-8D1A-A59FD9DBEE74}" destId="{2286D80A-E4DF-4201-8EE2-71FD05104F51}" srcOrd="3" destOrd="0" presId="urn:microsoft.com/office/officeart/2008/layout/HorizontalMultiLevelHierarchy"/>
    <dgm:cxn modelId="{9E576361-2CAC-48B3-837C-BD9C75AF2D0C}" type="presParOf" srcId="{2286D80A-E4DF-4201-8EE2-71FD05104F51}" destId="{B9808010-110C-4AF7-990F-06F702A49513}" srcOrd="0" destOrd="0" presId="urn:microsoft.com/office/officeart/2008/layout/HorizontalMultiLevelHierarchy"/>
    <dgm:cxn modelId="{F50F563F-F063-4F24-ABC1-6FA47B874C5A}" type="presParOf" srcId="{2286D80A-E4DF-4201-8EE2-71FD05104F51}" destId="{D4ECCB21-3277-41F2-A5BD-5EDEDDC50AEF}" srcOrd="1" destOrd="0" presId="urn:microsoft.com/office/officeart/2008/layout/HorizontalMultiLevelHierarchy"/>
    <dgm:cxn modelId="{D831A838-90EB-45E8-AC24-B2143753B0E1}" type="presParOf" srcId="{E26E9983-4FF0-4A90-B7BB-839CAA23CB57}" destId="{80BDCDD5-9697-4298-9B3A-69668FA03B16}" srcOrd="4" destOrd="0" presId="urn:microsoft.com/office/officeart/2008/layout/HorizontalMultiLevelHierarchy"/>
    <dgm:cxn modelId="{594D82AD-1487-4ED1-9A66-5D58AEC39C25}" type="presParOf" srcId="{80BDCDD5-9697-4298-9B3A-69668FA03B16}" destId="{F8B207B7-194D-4313-AE66-0CC04A986670}" srcOrd="0" destOrd="0" presId="urn:microsoft.com/office/officeart/2008/layout/HorizontalMultiLevelHierarchy"/>
    <dgm:cxn modelId="{E5B991AB-B392-4DB5-92B0-097EAA2ADAF9}" type="presParOf" srcId="{E26E9983-4FF0-4A90-B7BB-839CAA23CB57}" destId="{2F214470-FBA4-4554-A9CB-8B1FE14E0ECD}" srcOrd="5" destOrd="0" presId="urn:microsoft.com/office/officeart/2008/layout/HorizontalMultiLevelHierarchy"/>
    <dgm:cxn modelId="{DA4CDD6C-2C67-4C3A-BE5E-330124EC77D2}" type="presParOf" srcId="{2F214470-FBA4-4554-A9CB-8B1FE14E0ECD}" destId="{423E6794-99AB-4D58-947D-B58446881910}" srcOrd="0" destOrd="0" presId="urn:microsoft.com/office/officeart/2008/layout/HorizontalMultiLevelHierarchy"/>
    <dgm:cxn modelId="{F7D4AEBB-9005-4193-9573-319A9416C876}" type="presParOf" srcId="{2F214470-FBA4-4554-A9CB-8B1FE14E0ECD}" destId="{86B45955-9341-4991-A0D8-51543757F090}" srcOrd="1" destOrd="0" presId="urn:microsoft.com/office/officeart/2008/layout/HorizontalMultiLevelHierarchy"/>
    <dgm:cxn modelId="{9957641D-7F63-4B9A-9C2C-4F61AC5FFD8D}" type="presParOf" srcId="{86B45955-9341-4991-A0D8-51543757F090}" destId="{9AD05CF6-1885-4E99-9404-3308099FF56C}" srcOrd="0" destOrd="0" presId="urn:microsoft.com/office/officeart/2008/layout/HorizontalMultiLevelHierarchy"/>
    <dgm:cxn modelId="{846D69E9-9086-4CAD-8266-2559D14784F4}" type="presParOf" srcId="{9AD05CF6-1885-4E99-9404-3308099FF56C}" destId="{459E2CD9-0BB4-4BCE-A11A-32A2286B57FA}" srcOrd="0" destOrd="0" presId="urn:microsoft.com/office/officeart/2008/layout/HorizontalMultiLevelHierarchy"/>
    <dgm:cxn modelId="{DBDBAD04-4B6C-4DCE-807F-6E36295BC2A2}" type="presParOf" srcId="{86B45955-9341-4991-A0D8-51543757F090}" destId="{2DE13E06-A739-441B-A9F9-40CCA6787ADE}" srcOrd="1" destOrd="0" presId="urn:microsoft.com/office/officeart/2008/layout/HorizontalMultiLevelHierarchy"/>
    <dgm:cxn modelId="{2A39DDF5-45E3-4E0E-811A-DE30E935EA96}" type="presParOf" srcId="{2DE13E06-A739-441B-A9F9-40CCA6787ADE}" destId="{BA6AD8D9-C8EA-499C-9983-37770BDF087F}" srcOrd="0" destOrd="0" presId="urn:microsoft.com/office/officeart/2008/layout/HorizontalMultiLevelHierarchy"/>
    <dgm:cxn modelId="{58E6F2DE-71FD-4930-9E3C-22364FE0D295}" type="presParOf" srcId="{2DE13E06-A739-441B-A9F9-40CCA6787ADE}" destId="{4246CCC0-CD25-44B7-8A5C-445A0E0E25B8}" srcOrd="1" destOrd="0" presId="urn:microsoft.com/office/officeart/2008/layout/HorizontalMultiLevelHierarchy"/>
    <dgm:cxn modelId="{45EFA9CC-B47A-49B0-8795-05E4F6C042C5}" type="presParOf" srcId="{86B45955-9341-4991-A0D8-51543757F090}" destId="{56F22D1D-99BC-4186-A248-AA59CCCBA3B7}" srcOrd="2" destOrd="0" presId="urn:microsoft.com/office/officeart/2008/layout/HorizontalMultiLevelHierarchy"/>
    <dgm:cxn modelId="{1FE9F3D3-8484-4785-B11D-1183B7370922}" type="presParOf" srcId="{56F22D1D-99BC-4186-A248-AA59CCCBA3B7}" destId="{990324CD-DB65-4A49-93B0-C6D50EAF7C81}" srcOrd="0" destOrd="0" presId="urn:microsoft.com/office/officeart/2008/layout/HorizontalMultiLevelHierarchy"/>
    <dgm:cxn modelId="{C20EBA7D-4B48-48C4-9A43-EA43F5AF7168}" type="presParOf" srcId="{86B45955-9341-4991-A0D8-51543757F090}" destId="{A8B14E43-0573-487F-A974-C63788AAF76F}" srcOrd="3" destOrd="0" presId="urn:microsoft.com/office/officeart/2008/layout/HorizontalMultiLevelHierarchy"/>
    <dgm:cxn modelId="{1FA24D78-EF96-44E0-AABD-DCD1D8C6158B}" type="presParOf" srcId="{A8B14E43-0573-487F-A974-C63788AAF76F}" destId="{170DACB2-FE53-4DD9-A28F-80F31B0A04BA}" srcOrd="0" destOrd="0" presId="urn:microsoft.com/office/officeart/2008/layout/HorizontalMultiLevelHierarchy"/>
    <dgm:cxn modelId="{CEB7C5AA-2A2D-4389-AC92-156DA85A8DBA}" type="presParOf" srcId="{A8B14E43-0573-487F-A974-C63788AAF76F}" destId="{17646880-85CA-4B6F-B106-323C132A915B}" srcOrd="1" destOrd="0" presId="urn:microsoft.com/office/officeart/2008/layout/HorizontalMultiLevelHierarchy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0.00503</cdr:x>
      <cdr:y>0.0166</cdr:y>
    </cdr:from>
    <cdr:to>
      <cdr:x>0.07874</cdr:x>
      <cdr:y>0.07973</cdr:y>
    </cdr:to>
    <cdr:sp macro="" textlink="">
      <cdr:nvSpPr>
        <cdr:cNvPr id="3" name="Text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7931" y="85968"/>
          <a:ext cx="555487" cy="32703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  <a:extLst xmlns:a="http://schemas.openxmlformats.org/drawingml/2006/main"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lIns="0" tIns="0" rIns="0" bIns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1" hangingPunct="1">
            <a:spcBef>
              <a:spcPct val="0"/>
            </a:spcBef>
            <a:buFontTx/>
            <a:buNone/>
          </a:pPr>
          <a:r>
            <a:rPr lang="en-US" altLang="ru-RU" sz="1100" b="1" dirty="0">
              <a:latin typeface="Calibri" pitchFamily="34" charset="0"/>
            </a:rPr>
            <a:t>thousand units</a:t>
          </a:r>
          <a:endParaRPr lang="ru-RU" altLang="ru-RU" sz="1100" b="1" dirty="0">
            <a:latin typeface="Calibri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842" cy="339884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593123" y="0"/>
            <a:ext cx="4278842" cy="339884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r">
              <a:defRPr sz="1200"/>
            </a:lvl1pPr>
          </a:lstStyle>
          <a:p>
            <a:fld id="{FBCE4D71-5D8C-415B-B8FE-78FC516902EB}" type="datetimeFigureOut">
              <a:rPr lang="ru-RU" smtClean="0"/>
              <a:t>01.03.2016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842" cy="339884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593123" y="6456612"/>
            <a:ext cx="4278842" cy="339884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r">
              <a:defRPr sz="1200"/>
            </a:lvl1pPr>
          </a:lstStyle>
          <a:p>
            <a:fld id="{A25F507C-F315-417D-8570-81FAAC2DF5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240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842" cy="339884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93123" y="0"/>
            <a:ext cx="4278842" cy="339884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r">
              <a:defRPr sz="1200"/>
            </a:lvl1pPr>
          </a:lstStyle>
          <a:p>
            <a:fld id="{EC88C21F-07F4-40D7-BECA-C6BE90E50505}" type="datetimeFigureOut">
              <a:rPr lang="ru-RU" smtClean="0"/>
              <a:t>01.03.2016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133725" y="509588"/>
            <a:ext cx="3606800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08" tIns="45354" rIns="90708" bIns="4535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7425" y="3228895"/>
            <a:ext cx="7899400" cy="3058954"/>
          </a:xfrm>
          <a:prstGeom prst="rect">
            <a:avLst/>
          </a:prstGeom>
        </p:spPr>
        <p:txBody>
          <a:bodyPr vert="horz" lIns="90708" tIns="45354" rIns="90708" bIns="4535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278842" cy="339884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93123" y="6456612"/>
            <a:ext cx="4278842" cy="339884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r">
              <a:defRPr sz="1200"/>
            </a:lvl1pPr>
          </a:lstStyle>
          <a:p>
            <a:fld id="{D8F00208-7CBD-44EA-9A5C-07AFD04EE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199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00208-7CBD-44EA-9A5C-07AFD04EEA7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183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C0EBD9B-B0FD-4844-90C6-38EE40AE177C}" type="slidenum">
              <a:rPr lang="ru-RU" altLang="ru-RU" smtClean="0"/>
              <a:pPr eaLnBrk="1" hangingPunct="1">
                <a:spcBef>
                  <a:spcPct val="0"/>
                </a:spcBef>
              </a:pPr>
              <a:t>17</a:t>
            </a:fld>
            <a:endParaRPr lang="ru-RU" altLang="ru-RU" smtClean="0"/>
          </a:p>
        </p:txBody>
      </p:sp>
      <p:sp>
        <p:nvSpPr>
          <p:cNvPr id="54275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36900" y="509588"/>
            <a:ext cx="3603625" cy="2549525"/>
          </a:xfrm>
          <a:ln/>
        </p:spPr>
      </p:sp>
      <p:sp>
        <p:nvSpPr>
          <p:cNvPr id="54276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1042988" eaLnBrk="1" hangingPunct="1">
              <a:spcBef>
                <a:spcPct val="0"/>
              </a:spcBef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54277" name="Номер слайда 3"/>
          <p:cNvSpPr txBox="1">
            <a:spLocks noGrp="1"/>
          </p:cNvSpPr>
          <p:nvPr/>
        </p:nvSpPr>
        <p:spPr bwMode="auto">
          <a:xfrm>
            <a:off x="5593123" y="6456611"/>
            <a:ext cx="4278842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D22A525-AA25-4DA6-B933-27967D6AA2C7}" type="slidenum">
              <a:rPr lang="ru-RU" altLang="ru-RU"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17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35313" y="509588"/>
            <a:ext cx="3603625" cy="2549525"/>
          </a:xfrm>
          <a:ln/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C65AA9-AC07-4375-8C26-759BB6CA7A75}" type="slidenum">
              <a:rPr lang="ru-RU" altLang="ru-RU" smtClean="0"/>
              <a:pPr eaLnBrk="1" hangingPunct="1">
                <a:spcBef>
                  <a:spcPct val="0"/>
                </a:spcBef>
              </a:pPr>
              <a:t>18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17553E9-AB7F-4FEE-BC6B-F473E0043479}" type="slidenum">
              <a:rPr lang="ru-RU" altLang="ru-RU" smtClean="0"/>
              <a:pPr eaLnBrk="1" hangingPunct="1">
                <a:spcBef>
                  <a:spcPct val="0"/>
                </a:spcBef>
              </a:pPr>
              <a:t>30</a:t>
            </a:fld>
            <a:endParaRPr lang="ru-RU" altLang="ru-RU" smtClean="0"/>
          </a:p>
        </p:txBody>
      </p:sp>
      <p:sp>
        <p:nvSpPr>
          <p:cNvPr id="5632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36900" y="509588"/>
            <a:ext cx="3603625" cy="2549525"/>
          </a:xfrm>
          <a:ln/>
        </p:spPr>
      </p:sp>
      <p:sp>
        <p:nvSpPr>
          <p:cNvPr id="56324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1042988" eaLnBrk="1" hangingPunct="1">
              <a:spcBef>
                <a:spcPct val="0"/>
              </a:spcBef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56325" name="Номер слайда 3"/>
          <p:cNvSpPr txBox="1">
            <a:spLocks noGrp="1"/>
          </p:cNvSpPr>
          <p:nvPr/>
        </p:nvSpPr>
        <p:spPr bwMode="auto">
          <a:xfrm>
            <a:off x="5593123" y="6456611"/>
            <a:ext cx="4278842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948DE96-C519-40D1-8BDC-168BFDC9E6C9}" type="slidenum">
              <a:rPr lang="ru-RU" altLang="ru-RU"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30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782A277-855F-4044-9586-5E6451BEE0EA}" type="slidenum">
              <a:rPr lang="ru-RU" altLang="ru-RU" smtClean="0"/>
              <a:pPr eaLnBrk="1" hangingPunct="1">
                <a:spcBef>
                  <a:spcPct val="0"/>
                </a:spcBef>
              </a:pPr>
              <a:t>38</a:t>
            </a:fld>
            <a:endParaRPr lang="ru-RU" altLang="ru-RU" smtClean="0"/>
          </a:p>
        </p:txBody>
      </p:sp>
      <p:sp>
        <p:nvSpPr>
          <p:cNvPr id="5734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36900" y="509588"/>
            <a:ext cx="3603625" cy="2549525"/>
          </a:xfrm>
          <a:ln/>
        </p:spPr>
      </p:sp>
      <p:sp>
        <p:nvSpPr>
          <p:cNvPr id="57348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1042988" eaLnBrk="1" hangingPunct="1">
              <a:spcBef>
                <a:spcPct val="0"/>
              </a:spcBef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57349" name="Номер слайда 3"/>
          <p:cNvSpPr txBox="1">
            <a:spLocks noGrp="1"/>
          </p:cNvSpPr>
          <p:nvPr/>
        </p:nvSpPr>
        <p:spPr bwMode="auto">
          <a:xfrm>
            <a:off x="5593123" y="6456611"/>
            <a:ext cx="4278842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40E2A13-7634-47FC-BC13-7095E974BBFD}" type="slidenum">
              <a:rPr lang="ru-RU" altLang="ru-RU"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38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579C9BD-411E-4182-84B4-E27034A02404}" type="slidenum">
              <a:rPr lang="ru-RU" altLang="ru-RU" smtClean="0"/>
              <a:pPr eaLnBrk="1" hangingPunct="1">
                <a:spcBef>
                  <a:spcPct val="0"/>
                </a:spcBef>
              </a:pPr>
              <a:t>39</a:t>
            </a:fld>
            <a:endParaRPr lang="ru-RU" altLang="ru-RU" smtClean="0"/>
          </a:p>
        </p:txBody>
      </p:sp>
      <p:sp>
        <p:nvSpPr>
          <p:cNvPr id="58371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36900" y="509588"/>
            <a:ext cx="3603625" cy="2549525"/>
          </a:xfrm>
          <a:ln/>
        </p:spPr>
      </p:sp>
      <p:sp>
        <p:nvSpPr>
          <p:cNvPr id="58372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1042988" eaLnBrk="1" hangingPunct="1">
              <a:spcBef>
                <a:spcPct val="0"/>
              </a:spcBef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58373" name="Номер слайда 3"/>
          <p:cNvSpPr txBox="1">
            <a:spLocks noGrp="1"/>
          </p:cNvSpPr>
          <p:nvPr/>
        </p:nvSpPr>
        <p:spPr bwMode="auto">
          <a:xfrm>
            <a:off x="5593123" y="6456611"/>
            <a:ext cx="4278842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939FFD1-63A0-482F-A7C4-EEBF87EBC535}" type="slidenum">
              <a:rPr lang="ru-RU" altLang="ru-RU"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39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04E8559-2E56-4500-B4B2-E89C59FAC697}" type="slidenum">
              <a:rPr lang="ru-RU" altLang="ru-RU" smtClean="0"/>
              <a:pPr eaLnBrk="1" hangingPunct="1">
                <a:spcBef>
                  <a:spcPct val="0"/>
                </a:spcBef>
              </a:pPr>
              <a:t>41</a:t>
            </a:fld>
            <a:endParaRPr lang="ru-RU" altLang="ru-RU" smtClean="0"/>
          </a:p>
        </p:txBody>
      </p:sp>
      <p:sp>
        <p:nvSpPr>
          <p:cNvPr id="59395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36900" y="509588"/>
            <a:ext cx="3603625" cy="2549525"/>
          </a:xfrm>
          <a:ln/>
        </p:spPr>
      </p:sp>
      <p:sp>
        <p:nvSpPr>
          <p:cNvPr id="59396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1042988" eaLnBrk="1" hangingPunct="1">
              <a:spcBef>
                <a:spcPct val="0"/>
              </a:spcBef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59397" name="Номер слайда 3"/>
          <p:cNvSpPr txBox="1">
            <a:spLocks noGrp="1"/>
          </p:cNvSpPr>
          <p:nvPr/>
        </p:nvSpPr>
        <p:spPr bwMode="auto">
          <a:xfrm>
            <a:off x="5593123" y="6456611"/>
            <a:ext cx="4278842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9984A78-1B84-4B96-BD5C-D75414EC44C3}" type="slidenum">
              <a:rPr lang="ru-RU" altLang="ru-RU"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41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3A54F7E-172A-47DC-B08D-B87408F6635C}" type="slidenum">
              <a:rPr lang="ru-RU" altLang="ru-RU" smtClean="0"/>
              <a:pPr eaLnBrk="1" hangingPunct="1">
                <a:spcBef>
                  <a:spcPct val="0"/>
                </a:spcBef>
              </a:pPr>
              <a:t>2</a:t>
            </a:fld>
            <a:endParaRPr lang="ru-RU" altLang="ru-RU" smtClean="0"/>
          </a:p>
        </p:txBody>
      </p:sp>
      <p:sp>
        <p:nvSpPr>
          <p:cNvPr id="4608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36900" y="509588"/>
            <a:ext cx="3603625" cy="2549525"/>
          </a:xfrm>
          <a:ln/>
        </p:spPr>
      </p:sp>
      <p:sp>
        <p:nvSpPr>
          <p:cNvPr id="46084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1042988" eaLnBrk="1" hangingPunct="1">
              <a:spcBef>
                <a:spcPct val="0"/>
              </a:spcBef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46085" name="Номер слайда 3"/>
          <p:cNvSpPr txBox="1">
            <a:spLocks noGrp="1"/>
          </p:cNvSpPr>
          <p:nvPr/>
        </p:nvSpPr>
        <p:spPr bwMode="auto">
          <a:xfrm>
            <a:off x="5593123" y="6456611"/>
            <a:ext cx="4278842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A49558E-840E-4F51-ABAB-65B4F90339EB}" type="slidenum">
              <a:rPr lang="ru-RU" altLang="ru-RU"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2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B521E96-89BA-4B37-9564-07294F388666}" type="slidenum">
              <a:rPr lang="ru-RU" altLang="ru-RU" smtClean="0"/>
              <a:pPr eaLnBrk="1" hangingPunct="1">
                <a:spcBef>
                  <a:spcPct val="0"/>
                </a:spcBef>
              </a:pPr>
              <a:t>3</a:t>
            </a:fld>
            <a:endParaRPr lang="ru-RU" altLang="ru-RU" smtClean="0"/>
          </a:p>
        </p:txBody>
      </p:sp>
      <p:sp>
        <p:nvSpPr>
          <p:cNvPr id="4710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36900" y="509588"/>
            <a:ext cx="3603625" cy="2549525"/>
          </a:xfrm>
          <a:ln/>
        </p:spPr>
      </p:sp>
      <p:sp>
        <p:nvSpPr>
          <p:cNvPr id="47108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1042988" eaLnBrk="1" hangingPunct="1">
              <a:spcBef>
                <a:spcPct val="0"/>
              </a:spcBef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47109" name="Номер слайда 3"/>
          <p:cNvSpPr txBox="1">
            <a:spLocks noGrp="1"/>
          </p:cNvSpPr>
          <p:nvPr/>
        </p:nvSpPr>
        <p:spPr bwMode="auto">
          <a:xfrm>
            <a:off x="5593123" y="6456611"/>
            <a:ext cx="4278842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F498FA1-6BDE-41BC-BEDD-B9300E1ADECA}" type="slidenum">
              <a:rPr lang="ru-RU" altLang="ru-RU"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3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B029E13-6F87-4D10-9161-C36979F57E5E}" type="slidenum">
              <a:rPr lang="ru-RU" altLang="ru-RU" smtClean="0"/>
              <a:pPr eaLnBrk="1" hangingPunct="1">
                <a:spcBef>
                  <a:spcPct val="0"/>
                </a:spcBef>
              </a:pPr>
              <a:t>4</a:t>
            </a:fld>
            <a:endParaRPr lang="ru-RU" altLang="ru-RU" smtClean="0"/>
          </a:p>
        </p:txBody>
      </p:sp>
      <p:sp>
        <p:nvSpPr>
          <p:cNvPr id="48131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36900" y="509588"/>
            <a:ext cx="3603625" cy="2549525"/>
          </a:xfrm>
          <a:ln/>
        </p:spPr>
      </p:sp>
      <p:sp>
        <p:nvSpPr>
          <p:cNvPr id="48132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1042988" eaLnBrk="1" hangingPunct="1">
              <a:spcBef>
                <a:spcPct val="0"/>
              </a:spcBef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48133" name="Номер слайда 3"/>
          <p:cNvSpPr txBox="1">
            <a:spLocks noGrp="1"/>
          </p:cNvSpPr>
          <p:nvPr/>
        </p:nvSpPr>
        <p:spPr bwMode="auto">
          <a:xfrm>
            <a:off x="5593123" y="6456611"/>
            <a:ext cx="4278842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FDFE89E-193E-4E77-8797-1242B7036C14}" type="slidenum">
              <a:rPr lang="ru-RU" altLang="ru-RU"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4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BEA95FE-6C3B-4BB3-9163-0763EFF5AFA8}" type="slidenum">
              <a:rPr lang="ru-RU" altLang="ru-RU" smtClean="0"/>
              <a:pPr eaLnBrk="1" hangingPunct="1">
                <a:spcBef>
                  <a:spcPct val="0"/>
                </a:spcBef>
              </a:pPr>
              <a:t>5</a:t>
            </a:fld>
            <a:endParaRPr lang="ru-RU" altLang="ru-RU" smtClean="0"/>
          </a:p>
        </p:txBody>
      </p:sp>
      <p:sp>
        <p:nvSpPr>
          <p:cNvPr id="49155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36900" y="509588"/>
            <a:ext cx="3603625" cy="2549525"/>
          </a:xfrm>
          <a:ln/>
        </p:spPr>
      </p:sp>
      <p:sp>
        <p:nvSpPr>
          <p:cNvPr id="49156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1042988" eaLnBrk="1" hangingPunct="1">
              <a:spcBef>
                <a:spcPct val="0"/>
              </a:spcBef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49157" name="Номер слайда 3"/>
          <p:cNvSpPr txBox="1">
            <a:spLocks noGrp="1"/>
          </p:cNvSpPr>
          <p:nvPr/>
        </p:nvSpPr>
        <p:spPr bwMode="auto">
          <a:xfrm>
            <a:off x="5593123" y="6456611"/>
            <a:ext cx="4278842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112E298-2727-474F-AEBA-3FE8932D0F37}" type="slidenum">
              <a:rPr lang="ru-RU" altLang="ru-RU"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5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B15BA8C-8D3E-44ED-AF26-83E437CCB87D}" type="slidenum">
              <a:rPr lang="ru-RU" altLang="ru-RU" smtClean="0"/>
              <a:pPr eaLnBrk="1" hangingPunct="1">
                <a:spcBef>
                  <a:spcPct val="0"/>
                </a:spcBef>
              </a:pPr>
              <a:t>6</a:t>
            </a:fld>
            <a:endParaRPr lang="ru-RU" altLang="ru-RU" smtClean="0"/>
          </a:p>
        </p:txBody>
      </p:sp>
      <p:sp>
        <p:nvSpPr>
          <p:cNvPr id="5017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36900" y="509588"/>
            <a:ext cx="3603625" cy="2549525"/>
          </a:xfrm>
          <a:ln/>
        </p:spPr>
      </p:sp>
      <p:sp>
        <p:nvSpPr>
          <p:cNvPr id="50180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1042988" eaLnBrk="1" hangingPunct="1">
              <a:spcBef>
                <a:spcPct val="0"/>
              </a:spcBef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50181" name="Номер слайда 3"/>
          <p:cNvSpPr txBox="1">
            <a:spLocks noGrp="1"/>
          </p:cNvSpPr>
          <p:nvPr/>
        </p:nvSpPr>
        <p:spPr bwMode="auto">
          <a:xfrm>
            <a:off x="5593123" y="6456611"/>
            <a:ext cx="4278842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44D6982-1098-4281-9D09-465AAA88422F}" type="slidenum">
              <a:rPr lang="ru-RU" altLang="ru-RU"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6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A313B62-189A-4FBC-A21F-F2C264AC89AF}" type="slidenum">
              <a:rPr lang="ru-RU" altLang="ru-RU" smtClean="0"/>
              <a:pPr eaLnBrk="1" hangingPunct="1">
                <a:spcBef>
                  <a:spcPct val="0"/>
                </a:spcBef>
              </a:pPr>
              <a:t>9</a:t>
            </a:fld>
            <a:endParaRPr lang="ru-RU" altLang="ru-RU" smtClean="0"/>
          </a:p>
        </p:txBody>
      </p:sp>
      <p:sp>
        <p:nvSpPr>
          <p:cNvPr id="5120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36900" y="509588"/>
            <a:ext cx="3603625" cy="2549525"/>
          </a:xfrm>
          <a:ln/>
        </p:spPr>
      </p:sp>
      <p:sp>
        <p:nvSpPr>
          <p:cNvPr id="51204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1042988" eaLnBrk="1" hangingPunct="1">
              <a:spcBef>
                <a:spcPct val="0"/>
              </a:spcBef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51205" name="Номер слайда 3"/>
          <p:cNvSpPr txBox="1">
            <a:spLocks noGrp="1"/>
          </p:cNvSpPr>
          <p:nvPr/>
        </p:nvSpPr>
        <p:spPr bwMode="auto">
          <a:xfrm>
            <a:off x="5593123" y="6456611"/>
            <a:ext cx="4278842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59081A7-127A-45C3-84FD-EB5796BC44CD}" type="slidenum">
              <a:rPr lang="ru-RU" altLang="ru-RU"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9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7BAD07C-1B68-4570-9D9C-75BF855E185C}" type="slidenum">
              <a:rPr lang="ru-RU" altLang="ru-RU" smtClean="0"/>
              <a:pPr eaLnBrk="1" hangingPunct="1">
                <a:spcBef>
                  <a:spcPct val="0"/>
                </a:spcBef>
              </a:pPr>
              <a:t>10</a:t>
            </a:fld>
            <a:endParaRPr lang="ru-RU" altLang="ru-RU" smtClean="0"/>
          </a:p>
        </p:txBody>
      </p:sp>
      <p:sp>
        <p:nvSpPr>
          <p:cNvPr id="5222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36900" y="509588"/>
            <a:ext cx="3603625" cy="2549525"/>
          </a:xfrm>
          <a:ln/>
        </p:spPr>
      </p:sp>
      <p:sp>
        <p:nvSpPr>
          <p:cNvPr id="52228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1042988" eaLnBrk="1" hangingPunct="1">
              <a:spcBef>
                <a:spcPct val="0"/>
              </a:spcBef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52229" name="Номер слайда 3"/>
          <p:cNvSpPr txBox="1">
            <a:spLocks noGrp="1"/>
          </p:cNvSpPr>
          <p:nvPr/>
        </p:nvSpPr>
        <p:spPr bwMode="auto">
          <a:xfrm>
            <a:off x="5593123" y="6456611"/>
            <a:ext cx="4278842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B4BB232-980B-409E-92BE-E51A4E8B0F46}" type="slidenum">
              <a:rPr lang="ru-RU" altLang="ru-RU"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10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86ECA20-39B2-45A6-AB22-566BCB85B911}" type="slidenum">
              <a:rPr lang="ru-RU" altLang="ru-RU" smtClean="0"/>
              <a:pPr eaLnBrk="1" hangingPunct="1">
                <a:spcBef>
                  <a:spcPct val="0"/>
                </a:spcBef>
              </a:pPr>
              <a:t>12</a:t>
            </a:fld>
            <a:endParaRPr lang="ru-RU" altLang="ru-RU" smtClean="0"/>
          </a:p>
        </p:txBody>
      </p:sp>
      <p:sp>
        <p:nvSpPr>
          <p:cNvPr id="53251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36900" y="509588"/>
            <a:ext cx="3603625" cy="2549525"/>
          </a:xfrm>
          <a:ln/>
        </p:spPr>
      </p:sp>
      <p:sp>
        <p:nvSpPr>
          <p:cNvPr id="53252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1042988" eaLnBrk="1" hangingPunct="1">
              <a:spcBef>
                <a:spcPct val="0"/>
              </a:spcBef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53253" name="Номер слайда 3"/>
          <p:cNvSpPr txBox="1">
            <a:spLocks noGrp="1"/>
          </p:cNvSpPr>
          <p:nvPr/>
        </p:nvSpPr>
        <p:spPr bwMode="auto">
          <a:xfrm>
            <a:off x="5593123" y="6456611"/>
            <a:ext cx="4278842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42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408C65A-7D63-45D3-B7F3-56237FE38196}" type="slidenum">
              <a:rPr lang="ru-RU" altLang="ru-RU"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12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005" y="2348893"/>
            <a:ext cx="9089390" cy="16207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4010" y="4284716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34670" y="7008171"/>
            <a:ext cx="2495127" cy="402567"/>
          </a:xfrm>
          <a:prstGeom prst="rect">
            <a:avLst/>
          </a:prstGeom>
        </p:spPr>
        <p:txBody>
          <a:bodyPr/>
          <a:lstStyle/>
          <a:p>
            <a:fld id="{F8905A51-6454-4522-8F86-E186F442AD59}" type="datetime1">
              <a:rPr lang="ru-RU" smtClean="0"/>
              <a:t>01.03.2016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53579" y="7008171"/>
            <a:ext cx="3386243" cy="40256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89890" y="6935180"/>
            <a:ext cx="2495127" cy="402567"/>
          </a:xfrm>
          <a:prstGeom prst="rect">
            <a:avLst/>
          </a:prstGeom>
        </p:spPr>
        <p:txBody>
          <a:bodyPr/>
          <a:lstStyle/>
          <a:p>
            <a:fld id="{CF708CB9-D418-4895-8A06-AC38AA265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00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34670" y="7008171"/>
            <a:ext cx="2495127" cy="402567"/>
          </a:xfrm>
          <a:prstGeom prst="rect">
            <a:avLst/>
          </a:prstGeom>
        </p:spPr>
        <p:txBody>
          <a:bodyPr/>
          <a:lstStyle/>
          <a:p>
            <a:fld id="{C3E04497-BAB2-4A58-86C5-6B44E9A828D5}" type="datetime1">
              <a:rPr lang="ru-RU" smtClean="0"/>
              <a:t>01.03.2016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53579" y="7008171"/>
            <a:ext cx="3386243" cy="40256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89890" y="6935180"/>
            <a:ext cx="2495127" cy="402567"/>
          </a:xfrm>
          <a:prstGeom prst="rect">
            <a:avLst/>
          </a:prstGeom>
        </p:spPr>
        <p:txBody>
          <a:bodyPr/>
          <a:lstStyle/>
          <a:p>
            <a:fld id="{CF708CB9-D418-4895-8A06-AC38AA265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29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67112" y="334306"/>
            <a:ext cx="2812588" cy="71131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5639" y="334306"/>
            <a:ext cx="8263250" cy="71131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34670" y="7008171"/>
            <a:ext cx="2495127" cy="402567"/>
          </a:xfrm>
          <a:prstGeom prst="rect">
            <a:avLst/>
          </a:prstGeom>
        </p:spPr>
        <p:txBody>
          <a:bodyPr/>
          <a:lstStyle/>
          <a:p>
            <a:fld id="{3BA819BC-A6EC-40B8-9AAB-936833207860}" type="datetime1">
              <a:rPr lang="ru-RU" smtClean="0"/>
              <a:t>01.03.2016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53579" y="7008171"/>
            <a:ext cx="3386243" cy="40256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89890" y="6935180"/>
            <a:ext cx="2495127" cy="402567"/>
          </a:xfrm>
          <a:prstGeom prst="rect">
            <a:avLst/>
          </a:prstGeom>
        </p:spPr>
        <p:txBody>
          <a:bodyPr/>
          <a:lstStyle/>
          <a:p>
            <a:fld id="{CF708CB9-D418-4895-8A06-AC38AA265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086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34670" y="7008171"/>
            <a:ext cx="2495127" cy="402567"/>
          </a:xfrm>
          <a:prstGeom prst="rect">
            <a:avLst/>
          </a:prstGeom>
        </p:spPr>
        <p:txBody>
          <a:bodyPr/>
          <a:lstStyle/>
          <a:p>
            <a:fld id="{95F3E025-0D84-40E3-B36A-5182FA27E825}" type="datetime1">
              <a:rPr lang="ru-RU" smtClean="0"/>
              <a:t>01.03.2016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53579" y="7008171"/>
            <a:ext cx="3386243" cy="40256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89890" y="6935180"/>
            <a:ext cx="2495127" cy="402567"/>
          </a:xfrm>
          <a:prstGeom prst="rect">
            <a:avLst/>
          </a:prstGeom>
        </p:spPr>
        <p:txBody>
          <a:bodyPr/>
          <a:lstStyle/>
          <a:p>
            <a:fld id="{CF708CB9-D418-4895-8A06-AC38AA265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019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4858812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34670" y="7008171"/>
            <a:ext cx="2495127" cy="402567"/>
          </a:xfrm>
          <a:prstGeom prst="rect">
            <a:avLst/>
          </a:prstGeom>
        </p:spPr>
        <p:txBody>
          <a:bodyPr/>
          <a:lstStyle/>
          <a:p>
            <a:fld id="{08ECF9A9-AD5A-4BEA-9CD8-5DA65918A3DB}" type="datetime1">
              <a:rPr lang="ru-RU" smtClean="0"/>
              <a:t>01.03.2016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53579" y="7008171"/>
            <a:ext cx="3386243" cy="40256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89890" y="6935180"/>
            <a:ext cx="2495127" cy="402567"/>
          </a:xfrm>
          <a:prstGeom prst="rect">
            <a:avLst/>
          </a:prstGeom>
        </p:spPr>
        <p:txBody>
          <a:bodyPr/>
          <a:lstStyle/>
          <a:p>
            <a:fld id="{CF708CB9-D418-4895-8A06-AC38AA265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157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5639" y="1944575"/>
            <a:ext cx="5537918" cy="550291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41781" y="1944575"/>
            <a:ext cx="5537919" cy="550291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34670" y="7008171"/>
            <a:ext cx="2495127" cy="402567"/>
          </a:xfrm>
          <a:prstGeom prst="rect">
            <a:avLst/>
          </a:prstGeom>
        </p:spPr>
        <p:txBody>
          <a:bodyPr/>
          <a:lstStyle/>
          <a:p>
            <a:fld id="{344861F6-D94A-4402-A902-ACFCD9CDE666}" type="datetime1">
              <a:rPr lang="ru-RU" smtClean="0"/>
              <a:t>01.03.2016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53579" y="7008171"/>
            <a:ext cx="3386243" cy="40256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89890" y="6935180"/>
            <a:ext cx="2495127" cy="402567"/>
          </a:xfrm>
          <a:prstGeom prst="rect">
            <a:avLst/>
          </a:prstGeom>
        </p:spPr>
        <p:txBody>
          <a:bodyPr/>
          <a:lstStyle/>
          <a:p>
            <a:fld id="{CF708CB9-D418-4895-8A06-AC38AA265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665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099" y="1692533"/>
            <a:ext cx="4726631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32099" y="2397901"/>
            <a:ext cx="4726631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534670" y="7008171"/>
            <a:ext cx="2495127" cy="402567"/>
          </a:xfrm>
          <a:prstGeom prst="rect">
            <a:avLst/>
          </a:prstGeom>
        </p:spPr>
        <p:txBody>
          <a:bodyPr/>
          <a:lstStyle/>
          <a:p>
            <a:fld id="{7682A1A8-BA91-4FCF-B59B-AD53D010C006}" type="datetime1">
              <a:rPr lang="ru-RU" smtClean="0"/>
              <a:t>01.03.2016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653579" y="7008171"/>
            <a:ext cx="3386243" cy="40256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189890" y="6935180"/>
            <a:ext cx="2495127" cy="402567"/>
          </a:xfrm>
          <a:prstGeom prst="rect">
            <a:avLst/>
          </a:prstGeom>
        </p:spPr>
        <p:txBody>
          <a:bodyPr/>
          <a:lstStyle/>
          <a:p>
            <a:fld id="{CF708CB9-D418-4895-8A06-AC38AA265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112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534670" y="7008171"/>
            <a:ext cx="2495127" cy="402567"/>
          </a:xfrm>
          <a:prstGeom prst="rect">
            <a:avLst/>
          </a:prstGeom>
        </p:spPr>
        <p:txBody>
          <a:bodyPr/>
          <a:lstStyle/>
          <a:p>
            <a:fld id="{2D9859E4-E73F-4C4F-BBEA-03EF79F07117}" type="datetime1">
              <a:rPr lang="ru-RU" smtClean="0"/>
              <a:t>01.03.2016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653579" y="7008171"/>
            <a:ext cx="3386243" cy="40256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89890" y="6935180"/>
            <a:ext cx="2495127" cy="402567"/>
          </a:xfrm>
          <a:prstGeom prst="rect">
            <a:avLst/>
          </a:prstGeom>
        </p:spPr>
        <p:txBody>
          <a:bodyPr/>
          <a:lstStyle/>
          <a:p>
            <a:fld id="{CF708CB9-D418-4895-8A06-AC38AA265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846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534670" y="7008171"/>
            <a:ext cx="2495127" cy="402567"/>
          </a:xfrm>
          <a:prstGeom prst="rect">
            <a:avLst/>
          </a:prstGeom>
        </p:spPr>
        <p:txBody>
          <a:bodyPr/>
          <a:lstStyle/>
          <a:p>
            <a:fld id="{E6AA79F9-D914-4C98-8305-F58221883D9E}" type="datetime1">
              <a:rPr lang="ru-RU" smtClean="0"/>
              <a:t>01.03.2016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653579" y="7008171"/>
            <a:ext cx="3386243" cy="40256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89890" y="6935180"/>
            <a:ext cx="2495127" cy="402567"/>
          </a:xfrm>
          <a:prstGeom prst="rect">
            <a:avLst/>
          </a:prstGeom>
        </p:spPr>
        <p:txBody>
          <a:bodyPr/>
          <a:lstStyle/>
          <a:p>
            <a:fld id="{CF708CB9-D418-4895-8A06-AC38AA265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868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1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71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34670" y="7008171"/>
            <a:ext cx="2495127" cy="402567"/>
          </a:xfrm>
          <a:prstGeom prst="rect">
            <a:avLst/>
          </a:prstGeom>
        </p:spPr>
        <p:txBody>
          <a:bodyPr/>
          <a:lstStyle/>
          <a:p>
            <a:fld id="{2A719937-C515-412E-8C66-4120A2A6CE5B}" type="datetime1">
              <a:rPr lang="ru-RU" smtClean="0"/>
              <a:t>01.03.2016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53579" y="7008171"/>
            <a:ext cx="3386243" cy="40256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89890" y="6935180"/>
            <a:ext cx="2495127" cy="402567"/>
          </a:xfrm>
          <a:prstGeom prst="rect">
            <a:avLst/>
          </a:prstGeom>
        </p:spPr>
        <p:txBody>
          <a:bodyPr/>
          <a:lstStyle/>
          <a:p>
            <a:fld id="{CF708CB9-D418-4895-8A06-AC38AA265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280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34670" y="7008171"/>
            <a:ext cx="2495127" cy="402567"/>
          </a:xfrm>
          <a:prstGeom prst="rect">
            <a:avLst/>
          </a:prstGeom>
        </p:spPr>
        <p:txBody>
          <a:bodyPr/>
          <a:lstStyle/>
          <a:p>
            <a:fld id="{F3743072-399A-4022-8ED3-726742E86716}" type="datetime1">
              <a:rPr lang="ru-RU" smtClean="0"/>
              <a:t>01.03.2016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53579" y="7008171"/>
            <a:ext cx="3386243" cy="40256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89890" y="6935180"/>
            <a:ext cx="2495127" cy="402567"/>
          </a:xfrm>
          <a:prstGeom prst="rect">
            <a:avLst/>
          </a:prstGeom>
        </p:spPr>
        <p:txBody>
          <a:bodyPr/>
          <a:lstStyle/>
          <a:p>
            <a:fld id="{CF708CB9-D418-4895-8A06-AC38AA265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976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:\Лилия\ПРЕЗЕНТАЦИЯ\внут 1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687324" cy="756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9624060" cy="4990084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Box 6"/>
          <p:cNvSpPr txBox="1"/>
          <p:nvPr userDrawn="1"/>
        </p:nvSpPr>
        <p:spPr>
          <a:xfrm>
            <a:off x="2671894" y="7020991"/>
            <a:ext cx="230425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ru-RU" sz="1300" b="1" dirty="0" smtClean="0">
                <a:solidFill>
                  <a:srgbClr val="0070C0"/>
                </a:solidFill>
                <a:cs typeface="Arial" charset="0"/>
              </a:rPr>
              <a:t>I quarter</a:t>
            </a:r>
            <a:r>
              <a:rPr lang="ru-RU" altLang="ru-RU" sz="1300" b="1" dirty="0" smtClean="0">
                <a:solidFill>
                  <a:srgbClr val="0070C0"/>
                </a:solidFill>
                <a:cs typeface="Arial" charset="0"/>
              </a:rPr>
              <a:t> / </a:t>
            </a:r>
            <a:r>
              <a:rPr lang="en-US" altLang="ru-RU" sz="1300" b="1" dirty="0" smtClean="0">
                <a:solidFill>
                  <a:srgbClr val="0070C0"/>
                </a:solidFill>
                <a:cs typeface="Arial" charset="0"/>
              </a:rPr>
              <a:t>201</a:t>
            </a:r>
            <a:r>
              <a:rPr lang="ru-RU" altLang="ru-RU" sz="1300" b="1" dirty="0" smtClean="0">
                <a:solidFill>
                  <a:srgbClr val="0070C0"/>
                </a:solidFill>
                <a:cs typeface="Arial" charset="0"/>
              </a:rPr>
              <a:t>6</a:t>
            </a:r>
            <a:endParaRPr lang="ru-RU" altLang="ru-RU" sz="1300" b="1" dirty="0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9739188" y="6948983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A7104-1703-4D39-99F7-3C2B861BDD23}" type="slidenum">
              <a:rPr lang="ru-RU" sz="1600" b="1" smtClean="0">
                <a:solidFill>
                  <a:schemeClr val="bg1"/>
                </a:solidFill>
              </a:rPr>
              <a:pPr algn="r"/>
              <a:t>‹#›</a:t>
            </a:fld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940400" y="409233"/>
            <a:ext cx="3518868" cy="3831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>
              <a:lnSpc>
                <a:spcPct val="90000"/>
              </a:lnSpc>
            </a:pPr>
            <a:r>
              <a:rPr kumimoji="0" lang="en-US" altLang="ru-RU" sz="2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PTC</a:t>
            </a:r>
            <a:r>
              <a:rPr kumimoji="0" lang="ru-RU" altLang="ru-RU" sz="2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  <a:r>
              <a:rPr kumimoji="0" lang="en-US" altLang="ru-RU" sz="2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KAMAZ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4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104305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2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7" Type="http://schemas.openxmlformats.org/officeDocument/2006/relationships/image" Target="../media/image127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25.jpeg"/><Relationship Id="rId4" Type="http://schemas.openxmlformats.org/officeDocument/2006/relationships/image" Target="../media/image12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hyperlink" Target="http://www.auto-ban.ru/netcat_files/catalogue/porshen-big.jpg" TargetMode="External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Лилия\ПРЕЗЕНТАЦИЯ\ВНЕШНИЙ 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-1587"/>
            <a:ext cx="10691813" cy="756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93" y="6960888"/>
            <a:ext cx="2448341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ru-RU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квартал / </a:t>
            </a:r>
            <a:r>
              <a:rPr lang="en-US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</a:t>
            </a:r>
            <a:r>
              <a:rPr lang="ru-RU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год</a:t>
            </a:r>
            <a:endParaRPr lang="ru-RU" sz="15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15"/>
          <p:cNvSpPr txBox="1">
            <a:spLocks noChangeArrowheads="1"/>
          </p:cNvSpPr>
          <p:nvPr/>
        </p:nvSpPr>
        <p:spPr bwMode="auto">
          <a:xfrm>
            <a:off x="4574400" y="3364785"/>
            <a:ext cx="5565766" cy="149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b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altLang="ru-RU" b="1" dirty="0">
                <a:solidFill>
                  <a:srgbClr val="00458E"/>
                </a:solidFill>
                <a:cs typeface="Arial" charset="0"/>
              </a:rPr>
              <a:t>KAMAZ</a:t>
            </a:r>
            <a:r>
              <a:rPr lang="ru-RU" altLang="ru-RU" b="1" dirty="0">
                <a:solidFill>
                  <a:srgbClr val="00458E"/>
                </a:solidFill>
                <a:cs typeface="Arial" charset="0"/>
              </a:rPr>
              <a:t> </a:t>
            </a:r>
          </a:p>
          <a:p>
            <a:pPr algn="r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altLang="ru-RU" b="1" dirty="0">
                <a:solidFill>
                  <a:srgbClr val="00458E"/>
                </a:solidFill>
                <a:cs typeface="Arial" charset="0"/>
              </a:rPr>
              <a:t>STRONG AND RELIABLE PARTNER</a:t>
            </a:r>
            <a:endParaRPr lang="ru-RU" altLang="ru-RU" b="1" dirty="0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8" name="TextBox 14"/>
          <p:cNvSpPr txBox="1">
            <a:spLocks noChangeArrowheads="1"/>
          </p:cNvSpPr>
          <p:nvPr/>
        </p:nvSpPr>
        <p:spPr bwMode="auto">
          <a:xfrm>
            <a:off x="7030540" y="936177"/>
            <a:ext cx="3089204" cy="50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b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ru-RU" sz="2700" b="1">
                <a:solidFill>
                  <a:schemeClr val="bg1"/>
                </a:solidFill>
                <a:cs typeface="Arial" charset="0"/>
              </a:rPr>
              <a:t>PTC KAMAZ</a:t>
            </a:r>
            <a:endParaRPr lang="ru-RU" altLang="ru-RU" sz="2700" b="1">
              <a:solidFill>
                <a:schemeClr val="bg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17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Номер слайда 4"/>
          <p:cNvSpPr txBox="1">
            <a:spLocks noGrp="1"/>
          </p:cNvSpPr>
          <p:nvPr/>
        </p:nvSpPr>
        <p:spPr bwMode="auto">
          <a:xfrm>
            <a:off x="9655621" y="6929409"/>
            <a:ext cx="718462" cy="40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chemeClr val="bg1"/>
                </a:solidFill>
                <a:cs typeface="Arial" charset="0"/>
              </a:rPr>
              <a:t>9</a:t>
            </a:r>
          </a:p>
        </p:txBody>
      </p:sp>
      <p:sp>
        <p:nvSpPr>
          <p:cNvPr id="11269" name="TextBox 6"/>
          <p:cNvSpPr txBox="1">
            <a:spLocks noChangeArrowheads="1"/>
          </p:cNvSpPr>
          <p:nvPr/>
        </p:nvSpPr>
        <p:spPr bwMode="auto">
          <a:xfrm>
            <a:off x="488258" y="922405"/>
            <a:ext cx="9683468" cy="33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TIPPERS</a:t>
            </a:r>
            <a:r>
              <a:rPr lang="ru-RU" altLang="ru-RU" sz="1600" b="1">
                <a:solidFill>
                  <a:srgbClr val="00458E"/>
                </a:solidFill>
                <a:latin typeface="Calibri" pitchFamily="34" charset="0"/>
                <a:cs typeface="Arial" charset="0"/>
              </a:rPr>
              <a:t> </a:t>
            </a:r>
          </a:p>
        </p:txBody>
      </p:sp>
      <p:sp>
        <p:nvSpPr>
          <p:cNvPr id="11270" name="Text Box 11"/>
          <p:cNvSpPr txBox="1">
            <a:spLocks noChangeArrowheads="1"/>
          </p:cNvSpPr>
          <p:nvPr/>
        </p:nvSpPr>
        <p:spPr bwMode="auto">
          <a:xfrm>
            <a:off x="677621" y="3789384"/>
            <a:ext cx="3373247" cy="351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KAMAZ</a:t>
            </a:r>
            <a:r>
              <a:rPr lang="ru-RU" altLang="ru-RU" sz="1600" b="1">
                <a:solidFill>
                  <a:srgbClr val="00458E"/>
                </a:solidFill>
                <a:cs typeface="Arial" charset="0"/>
              </a:rPr>
              <a:t>-6522</a:t>
            </a:r>
          </a:p>
        </p:txBody>
      </p:sp>
      <p:sp>
        <p:nvSpPr>
          <p:cNvPr id="11271" name="Text Box 11"/>
          <p:cNvSpPr txBox="1">
            <a:spLocks noChangeArrowheads="1"/>
          </p:cNvSpPr>
          <p:nvPr/>
        </p:nvSpPr>
        <p:spPr bwMode="auto">
          <a:xfrm>
            <a:off x="6391907" y="946909"/>
            <a:ext cx="3202450" cy="353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KAMAZ</a:t>
            </a:r>
            <a:r>
              <a:rPr lang="ru-RU" altLang="ru-RU" sz="1600" b="1">
                <a:solidFill>
                  <a:srgbClr val="00458E"/>
                </a:solidFill>
                <a:cs typeface="Arial" charset="0"/>
              </a:rPr>
              <a:t>-6520</a:t>
            </a:r>
          </a:p>
        </p:txBody>
      </p:sp>
      <p:sp>
        <p:nvSpPr>
          <p:cNvPr id="11272" name="Text Box 9"/>
          <p:cNvSpPr txBox="1">
            <a:spLocks noChangeArrowheads="1"/>
          </p:cNvSpPr>
          <p:nvPr/>
        </p:nvSpPr>
        <p:spPr bwMode="auto">
          <a:xfrm>
            <a:off x="6117146" y="3789384"/>
            <a:ext cx="3672143" cy="35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KAMAZ</a:t>
            </a:r>
            <a:r>
              <a:rPr lang="ru-RU" altLang="ru-RU" sz="1600" b="1">
                <a:solidFill>
                  <a:srgbClr val="00458E"/>
                </a:solidFill>
                <a:cs typeface="Arial" charset="0"/>
              </a:rPr>
              <a:t>-65115</a:t>
            </a:r>
            <a:endParaRPr lang="ru-RU" altLang="ru-RU" sz="1600" b="1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1273" name="Text Box 11"/>
          <p:cNvSpPr txBox="1">
            <a:spLocks noChangeArrowheads="1"/>
          </p:cNvSpPr>
          <p:nvPr/>
        </p:nvSpPr>
        <p:spPr bwMode="auto">
          <a:xfrm>
            <a:off x="941243" y="946909"/>
            <a:ext cx="2948111" cy="353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KAMAZ</a:t>
            </a:r>
            <a:r>
              <a:rPr lang="ru-RU" altLang="ru-RU" sz="1600" b="1">
                <a:solidFill>
                  <a:srgbClr val="00458E"/>
                </a:solidFill>
                <a:cs typeface="Arial" charset="0"/>
              </a:rPr>
              <a:t>-65222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/>
          </a:blip>
          <a:srcRect/>
          <a:stretch/>
        </p:blipFill>
        <p:spPr bwMode="auto">
          <a:xfrm>
            <a:off x="6363013" y="1259602"/>
            <a:ext cx="3344877" cy="185235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/>
          </a:blip>
          <a:srcRect/>
          <a:stretch/>
        </p:blipFill>
        <p:spPr bwMode="auto">
          <a:xfrm>
            <a:off x="894097" y="1239859"/>
            <a:ext cx="2930820" cy="189265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email">
            <a:extLst/>
          </a:blip>
          <a:srcRect/>
          <a:stretch/>
        </p:blipFill>
        <p:spPr bwMode="auto">
          <a:xfrm>
            <a:off x="941886" y="4111290"/>
            <a:ext cx="2883031" cy="180956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email">
            <a:extLst/>
          </a:blip>
          <a:srcRect/>
          <a:stretch/>
        </p:blipFill>
        <p:spPr bwMode="auto">
          <a:xfrm>
            <a:off x="6350699" y="4026713"/>
            <a:ext cx="3205490" cy="191345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1278" name="TextBox 1"/>
          <p:cNvSpPr txBox="1">
            <a:spLocks noChangeArrowheads="1"/>
          </p:cNvSpPr>
          <p:nvPr/>
        </p:nvSpPr>
        <p:spPr bwMode="auto">
          <a:xfrm>
            <a:off x="233919" y="3010503"/>
            <a:ext cx="5328135" cy="89253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marL="150813" indent="-150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High capacity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– 19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t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Good cross-country ability due to all-wheel drive (6x6), high clearance and single wheels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High net horsepower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– 400 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h.p.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11279" name="TextBox 15"/>
          <p:cNvSpPr txBox="1">
            <a:spLocks noChangeArrowheads="1"/>
          </p:cNvSpPr>
          <p:nvPr/>
        </p:nvSpPr>
        <p:spPr bwMode="auto">
          <a:xfrm>
            <a:off x="5562054" y="3021005"/>
            <a:ext cx="5114639" cy="89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marL="150813" indent="-150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High capacity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 – 20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t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Different volumes of tipping body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 – 12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m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3, 16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m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3, 20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m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3;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High net horsepower,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400 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h.p. max </a:t>
            </a:r>
            <a:endParaRPr lang="ru-RU" altLang="ru-RU" sz="130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ru-RU" altLang="ru-RU" sz="13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280" name="TextBox 17"/>
          <p:cNvSpPr txBox="1">
            <a:spLocks noChangeArrowheads="1"/>
          </p:cNvSpPr>
          <p:nvPr/>
        </p:nvSpPr>
        <p:spPr bwMode="auto">
          <a:xfrm>
            <a:off x="233919" y="5868731"/>
            <a:ext cx="5239023" cy="109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marL="150813" indent="-150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High capacity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– 19 т;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Good cross-country ability due to all-wheel drive (6x6) and high clearance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High net horsepower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– 400 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h.p.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</a:pPr>
            <a:endParaRPr lang="ru-RU" altLang="ru-RU" sz="13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281" name="TextBox 19"/>
          <p:cNvSpPr txBox="1">
            <a:spLocks noChangeArrowheads="1"/>
          </p:cNvSpPr>
          <p:nvPr/>
        </p:nvSpPr>
        <p:spPr bwMode="auto">
          <a:xfrm>
            <a:off x="5562054" y="5868731"/>
            <a:ext cx="5114639" cy="49242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marL="150813" indent="-150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Capacity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– 15 т;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Engine horsepower -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300 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h.p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  </a:t>
            </a:r>
            <a:endParaRPr lang="ru-RU" altLang="ru-RU" sz="13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282" name="Номер слайда 4"/>
          <p:cNvSpPr txBox="1">
            <a:spLocks/>
          </p:cNvSpPr>
          <p:nvPr/>
        </p:nvSpPr>
        <p:spPr bwMode="auto">
          <a:xfrm>
            <a:off x="9594356" y="6661612"/>
            <a:ext cx="720319" cy="400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chemeClr val="bg1"/>
                </a:solidFill>
                <a:cs typeface="Arial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2040425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Номер слайда 1"/>
          <p:cNvSpPr txBox="1">
            <a:spLocks noGrp="1"/>
          </p:cNvSpPr>
          <p:nvPr/>
        </p:nvSpPr>
        <p:spPr bwMode="auto">
          <a:xfrm>
            <a:off x="7663603" y="7008171"/>
            <a:ext cx="2495127" cy="40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040A815-AF8C-4F07-B0B6-CEA5D3A104C0}" type="slidenum">
              <a:rPr lang="ru-RU" altLang="ru-RU" sz="1400">
                <a:solidFill>
                  <a:srgbClr val="898989"/>
                </a:solidFill>
                <a:latin typeface="Calibri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ru-RU" altLang="ru-RU" sz="14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2292" name="TextBox 3"/>
          <p:cNvSpPr txBox="1">
            <a:spLocks noChangeArrowheads="1"/>
          </p:cNvSpPr>
          <p:nvPr/>
        </p:nvSpPr>
        <p:spPr bwMode="auto">
          <a:xfrm>
            <a:off x="696186" y="899650"/>
            <a:ext cx="9685324" cy="33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TRACTOR TRUCKS </a:t>
            </a:r>
            <a:endParaRPr lang="ru-RU" altLang="ru-RU" sz="1600" b="1">
              <a:solidFill>
                <a:srgbClr val="00458E"/>
              </a:solidFill>
              <a:cs typeface="Arial" charset="0"/>
            </a:endParaRPr>
          </a:p>
        </p:txBody>
      </p:sp>
      <p:pic>
        <p:nvPicPr>
          <p:cNvPr id="1229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801" y="1547259"/>
            <a:ext cx="2591664" cy="1874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11"/>
          <p:cNvSpPr txBox="1">
            <a:spLocks noChangeArrowheads="1"/>
          </p:cNvSpPr>
          <p:nvPr/>
        </p:nvSpPr>
        <p:spPr bwMode="auto">
          <a:xfrm>
            <a:off x="6646245" y="1197200"/>
            <a:ext cx="2948111" cy="35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KAMAZ</a:t>
            </a:r>
            <a:r>
              <a:rPr lang="ru-RU" altLang="ru-RU" sz="1600" b="1">
                <a:solidFill>
                  <a:srgbClr val="00458E"/>
                </a:solidFill>
                <a:cs typeface="Arial" charset="0"/>
              </a:rPr>
              <a:t>-5490 (М1842)</a:t>
            </a: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378725" y="3456829"/>
            <a:ext cx="4988397" cy="69248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marL="150813" indent="-150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Fifth wheel load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 – 11,5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t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Gross combination weight –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 40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 t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High net horsepower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 – 400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 </a:t>
            </a:r>
          </a:p>
        </p:txBody>
      </p:sp>
      <p:pic>
        <p:nvPicPr>
          <p:cNvPr id="12296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922" y="1547259"/>
            <a:ext cx="2684489" cy="1874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Text Box 11"/>
          <p:cNvSpPr txBox="1">
            <a:spLocks noChangeArrowheads="1"/>
          </p:cNvSpPr>
          <p:nvPr/>
        </p:nvSpPr>
        <p:spPr bwMode="auto">
          <a:xfrm>
            <a:off x="1169591" y="1197200"/>
            <a:ext cx="2948111" cy="35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KAMAZ</a:t>
            </a:r>
            <a:r>
              <a:rPr lang="ru-RU" altLang="ru-RU" sz="1600" b="1">
                <a:solidFill>
                  <a:srgbClr val="00458E"/>
                </a:solidFill>
                <a:cs typeface="Arial" charset="0"/>
              </a:rPr>
              <a:t>-5460</a:t>
            </a:r>
          </a:p>
        </p:txBody>
      </p:sp>
      <p:sp>
        <p:nvSpPr>
          <p:cNvPr id="12298" name="TextBox 10"/>
          <p:cNvSpPr txBox="1">
            <a:spLocks noChangeArrowheads="1"/>
          </p:cNvSpPr>
          <p:nvPr/>
        </p:nvSpPr>
        <p:spPr bwMode="auto">
          <a:xfrm>
            <a:off x="6018751" y="3456829"/>
            <a:ext cx="4674650" cy="69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marL="150813" indent="-150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Fifth wheel load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 – 11,5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t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Gross combination weight -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 44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t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High net horsepower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 – 428 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с. </a:t>
            </a: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1100901" y="4076432"/>
            <a:ext cx="2948111" cy="353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KAMAZ</a:t>
            </a:r>
            <a:r>
              <a:rPr lang="ru-RU" altLang="ru-RU" sz="1600" b="1">
                <a:solidFill>
                  <a:srgbClr val="00458E"/>
                </a:solidFill>
                <a:cs typeface="Arial" charset="0"/>
              </a:rPr>
              <a:t>-65116</a:t>
            </a:r>
          </a:p>
        </p:txBody>
      </p:sp>
      <p:sp>
        <p:nvSpPr>
          <p:cNvPr id="12300" name="Text Box 11"/>
          <p:cNvSpPr txBox="1">
            <a:spLocks noChangeArrowheads="1"/>
          </p:cNvSpPr>
          <p:nvPr/>
        </p:nvSpPr>
        <p:spPr bwMode="auto">
          <a:xfrm>
            <a:off x="6753922" y="4076432"/>
            <a:ext cx="2948111" cy="353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KAMAZ</a:t>
            </a:r>
            <a:r>
              <a:rPr lang="ru-RU" altLang="ru-RU" sz="1600" b="1">
                <a:solidFill>
                  <a:srgbClr val="00458E"/>
                </a:solidFill>
                <a:cs typeface="Arial" charset="0"/>
              </a:rPr>
              <a:t>-6460</a:t>
            </a:r>
          </a:p>
        </p:txBody>
      </p:sp>
      <p:pic>
        <p:nvPicPr>
          <p:cNvPr id="1230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85" y="4417738"/>
            <a:ext cx="3100343" cy="1888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532" y="4417738"/>
            <a:ext cx="3118908" cy="1885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3" name="TextBox 15"/>
          <p:cNvSpPr txBox="1">
            <a:spLocks noChangeArrowheads="1"/>
          </p:cNvSpPr>
          <p:nvPr/>
        </p:nvSpPr>
        <p:spPr bwMode="auto">
          <a:xfrm>
            <a:off x="378725" y="6302804"/>
            <a:ext cx="4967975" cy="69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marL="150813" indent="-150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Fifth wheel load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 – 15,5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t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Gross combination weight -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37,85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t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High net horsepower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 – 300 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 </a:t>
            </a:r>
          </a:p>
        </p:txBody>
      </p:sp>
      <p:sp>
        <p:nvSpPr>
          <p:cNvPr id="12304" name="TextBox 16"/>
          <p:cNvSpPr txBox="1">
            <a:spLocks noChangeArrowheads="1"/>
          </p:cNvSpPr>
          <p:nvPr/>
        </p:nvSpPr>
        <p:spPr bwMode="auto">
          <a:xfrm>
            <a:off x="6018750" y="6302804"/>
            <a:ext cx="4657942" cy="69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marL="150813" indent="-150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Fifth wheel load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 – 16,5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t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Gross combination weight -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62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t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High net horsepower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 – 400 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 </a:t>
            </a:r>
          </a:p>
        </p:txBody>
      </p:sp>
      <p:sp>
        <p:nvSpPr>
          <p:cNvPr id="12306" name="Номер слайда 4"/>
          <p:cNvSpPr txBox="1">
            <a:spLocks/>
          </p:cNvSpPr>
          <p:nvPr/>
        </p:nvSpPr>
        <p:spPr bwMode="auto">
          <a:xfrm>
            <a:off x="9655621" y="6929409"/>
            <a:ext cx="718462" cy="40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chemeClr val="bg1"/>
                </a:solidFill>
                <a:cs typeface="Arial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0258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Номер слайда 4"/>
          <p:cNvSpPr txBox="1">
            <a:spLocks noGrp="1"/>
          </p:cNvSpPr>
          <p:nvPr/>
        </p:nvSpPr>
        <p:spPr bwMode="auto">
          <a:xfrm>
            <a:off x="9655621" y="6929409"/>
            <a:ext cx="718462" cy="40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chemeClr val="bg1"/>
                </a:solidFill>
                <a:cs typeface="Arial" charset="0"/>
              </a:rPr>
              <a:t>11</a:t>
            </a:r>
          </a:p>
        </p:txBody>
      </p:sp>
      <p:sp>
        <p:nvSpPr>
          <p:cNvPr id="13317" name="TextBox 6"/>
          <p:cNvSpPr txBox="1">
            <a:spLocks noChangeArrowheads="1"/>
          </p:cNvSpPr>
          <p:nvPr/>
        </p:nvSpPr>
        <p:spPr bwMode="auto">
          <a:xfrm>
            <a:off x="696186" y="899651"/>
            <a:ext cx="9685324" cy="58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SPECIAL PURPOSE TRACTOR TRUCKS </a:t>
            </a:r>
            <a:endParaRPr lang="ru-RU" altLang="ru-RU" sz="1600" b="1">
              <a:solidFill>
                <a:srgbClr val="00458E"/>
              </a:solidFill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1600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13318" name="Text Box 5"/>
          <p:cNvSpPr txBox="1">
            <a:spLocks noChangeArrowheads="1"/>
          </p:cNvSpPr>
          <p:nvPr/>
        </p:nvSpPr>
        <p:spPr bwMode="auto">
          <a:xfrm>
            <a:off x="954238" y="1188449"/>
            <a:ext cx="3169034" cy="322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KAMAZ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-65225 (6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x6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)</a:t>
            </a:r>
          </a:p>
        </p:txBody>
      </p:sp>
      <p:sp>
        <p:nvSpPr>
          <p:cNvPr id="13319" name="Text Box 5"/>
          <p:cNvSpPr txBox="1">
            <a:spLocks noChangeArrowheads="1"/>
          </p:cNvSpPr>
          <p:nvPr/>
        </p:nvSpPr>
        <p:spPr bwMode="auto">
          <a:xfrm>
            <a:off x="594079" y="4172698"/>
            <a:ext cx="3956187" cy="32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KAMAZ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-65226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 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(6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x6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)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/>
          </a:blip>
          <a:srcRect/>
          <a:stretch>
            <a:fillRect/>
          </a:stretch>
        </p:blipFill>
        <p:spPr bwMode="auto">
          <a:xfrm>
            <a:off x="1242276" y="4341763"/>
            <a:ext cx="2695372" cy="180404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4" cstate="email">
            <a:extLst/>
          </a:blip>
          <a:srcRect/>
          <a:stretch>
            <a:fillRect/>
          </a:stretch>
        </p:blipFill>
        <p:spPr bwMode="auto">
          <a:xfrm>
            <a:off x="534741" y="1417101"/>
            <a:ext cx="4054004" cy="180359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 bwMode="auto">
          <a:xfrm>
            <a:off x="5717074" y="4341763"/>
            <a:ext cx="4176181" cy="173931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3323" name="Text Box 5"/>
          <p:cNvSpPr txBox="1">
            <a:spLocks noChangeArrowheads="1"/>
          </p:cNvSpPr>
          <p:nvPr/>
        </p:nvSpPr>
        <p:spPr bwMode="auto">
          <a:xfrm>
            <a:off x="5829389" y="4169197"/>
            <a:ext cx="3956187" cy="32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KAMAZ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-65221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 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(6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x6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)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email">
            <a:extLst/>
          </a:blip>
          <a:srcRect/>
          <a:stretch>
            <a:fillRect/>
          </a:stretch>
        </p:blipFill>
        <p:spPr bwMode="auto">
          <a:xfrm>
            <a:off x="6282901" y="1417102"/>
            <a:ext cx="3122035" cy="180359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3325" name="Text Box 5"/>
          <p:cNvSpPr txBox="1">
            <a:spLocks noChangeArrowheads="1"/>
          </p:cNvSpPr>
          <p:nvPr/>
        </p:nvSpPr>
        <p:spPr bwMode="auto">
          <a:xfrm>
            <a:off x="6284230" y="1155193"/>
            <a:ext cx="3165320" cy="322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KAMAZ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-44108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 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(6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x6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)</a:t>
            </a:r>
          </a:p>
        </p:txBody>
      </p:sp>
      <p:sp>
        <p:nvSpPr>
          <p:cNvPr id="13326" name="TextBox 14"/>
          <p:cNvSpPr txBox="1">
            <a:spLocks noChangeArrowheads="1"/>
          </p:cNvSpPr>
          <p:nvPr/>
        </p:nvSpPr>
        <p:spPr bwMode="auto">
          <a:xfrm>
            <a:off x="306322" y="3161028"/>
            <a:ext cx="5040378" cy="89253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marL="150813" indent="-150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Permissible fifth wheel load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 – 22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t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Permissible gross weight of trailer with load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 – 63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t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Good cross-country ability due to all-wheel drive (6x6), high clearance</a:t>
            </a:r>
            <a:endParaRPr lang="ru-RU" altLang="ru-RU" sz="130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High net horsepower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 – 400 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 </a:t>
            </a:r>
          </a:p>
        </p:txBody>
      </p:sp>
      <p:sp>
        <p:nvSpPr>
          <p:cNvPr id="13327" name="TextBox 15"/>
          <p:cNvSpPr txBox="1">
            <a:spLocks noChangeArrowheads="1"/>
          </p:cNvSpPr>
          <p:nvPr/>
        </p:nvSpPr>
        <p:spPr bwMode="auto">
          <a:xfrm>
            <a:off x="306322" y="6012255"/>
            <a:ext cx="5040378" cy="109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marL="150813" indent="-150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Permissible fifth wheel load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– 21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t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Permissible gross weight of trailer with load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–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 63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 t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Good cross-country ability due to all-wheel drive (6x6), high clearance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High net horsepower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– 535 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 </a:t>
            </a:r>
          </a:p>
        </p:txBody>
      </p:sp>
      <p:sp>
        <p:nvSpPr>
          <p:cNvPr id="13328" name="TextBox 16"/>
          <p:cNvSpPr txBox="1">
            <a:spLocks noChangeArrowheads="1"/>
          </p:cNvSpPr>
          <p:nvPr/>
        </p:nvSpPr>
        <p:spPr bwMode="auto">
          <a:xfrm>
            <a:off x="5276153" y="3161028"/>
            <a:ext cx="5400539" cy="109259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marL="150813" indent="-150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Permissible fifth wheel load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– 10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 t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Permissible gross weight of semi-trailer with load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 – 22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 t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Good cross-country ability due to all-wheel drive (6x6), high clearance and single wheels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High net horsepower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– 400 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 </a:t>
            </a:r>
          </a:p>
        </p:txBody>
      </p:sp>
      <p:sp>
        <p:nvSpPr>
          <p:cNvPr id="13329" name="TextBox 17"/>
          <p:cNvSpPr txBox="1">
            <a:spLocks noChangeArrowheads="1"/>
          </p:cNvSpPr>
          <p:nvPr/>
        </p:nvSpPr>
        <p:spPr bwMode="auto">
          <a:xfrm>
            <a:off x="5276153" y="6012255"/>
            <a:ext cx="5400539" cy="109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marL="150813" indent="-150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Permissible fifth wheel load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– 17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t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Permissible gross weight of trailer with load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 – 53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t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Good cross-country ability due to all-wheel drive (6x6), high clearance and single wheels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High net horsepower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– 400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576651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92" y="1587516"/>
            <a:ext cx="2103407" cy="1184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1043350" y="2886233"/>
            <a:ext cx="2121972" cy="245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000">
              <a:latin typeface="Calibri" pitchFamily="34" charset="0"/>
            </a:endParaRPr>
          </a:p>
        </p:txBody>
      </p:sp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614" y="4356478"/>
            <a:ext cx="2064420" cy="1239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364" y="1547259"/>
            <a:ext cx="2084841" cy="136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098" y="1563012"/>
            <a:ext cx="2071846" cy="13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Box 9"/>
          <p:cNvSpPr txBox="1">
            <a:spLocks noChangeArrowheads="1"/>
          </p:cNvSpPr>
          <p:nvPr/>
        </p:nvSpPr>
        <p:spPr bwMode="auto">
          <a:xfrm>
            <a:off x="3815094" y="2772463"/>
            <a:ext cx="2591664" cy="24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000">
              <a:latin typeface="Calibri" pitchFamily="34" charset="0"/>
            </a:endParaRPr>
          </a:p>
        </p:txBody>
      </p:sp>
      <p:pic>
        <p:nvPicPr>
          <p:cNvPr id="1434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59" y="4337224"/>
            <a:ext cx="2409728" cy="114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642" y="4356479"/>
            <a:ext cx="2279773" cy="11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TextBox 15"/>
          <p:cNvSpPr txBox="1">
            <a:spLocks noChangeArrowheads="1"/>
          </p:cNvSpPr>
          <p:nvPr/>
        </p:nvSpPr>
        <p:spPr bwMode="auto">
          <a:xfrm>
            <a:off x="696186" y="899650"/>
            <a:ext cx="9685324" cy="33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Dropside trucks </a:t>
            </a:r>
            <a:r>
              <a:rPr lang="ru-RU" altLang="ru-RU" sz="1600" b="1">
                <a:solidFill>
                  <a:srgbClr val="00458E"/>
                </a:solidFill>
                <a:cs typeface="Arial" charset="0"/>
              </a:rPr>
              <a:t> </a:t>
            </a:r>
          </a:p>
        </p:txBody>
      </p:sp>
      <p:sp>
        <p:nvSpPr>
          <p:cNvPr id="14348" name="Text Box 11"/>
          <p:cNvSpPr txBox="1">
            <a:spLocks noChangeArrowheads="1"/>
          </p:cNvSpPr>
          <p:nvPr/>
        </p:nvSpPr>
        <p:spPr bwMode="auto">
          <a:xfrm>
            <a:off x="90969" y="1251460"/>
            <a:ext cx="2948111" cy="351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KAMAZ</a:t>
            </a:r>
            <a:r>
              <a:rPr lang="ru-RU" altLang="ru-RU" sz="1600" b="1">
                <a:solidFill>
                  <a:srgbClr val="00458E"/>
                </a:solidFill>
                <a:cs typeface="Arial" charset="0"/>
              </a:rPr>
              <a:t>-4308</a:t>
            </a:r>
          </a:p>
        </p:txBody>
      </p:sp>
      <p:sp>
        <p:nvSpPr>
          <p:cNvPr id="14349" name="Text Box 11"/>
          <p:cNvSpPr txBox="1">
            <a:spLocks noChangeArrowheads="1"/>
          </p:cNvSpPr>
          <p:nvPr/>
        </p:nvSpPr>
        <p:spPr bwMode="auto">
          <a:xfrm>
            <a:off x="2537827" y="1251460"/>
            <a:ext cx="2948111" cy="351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KAMAZ</a:t>
            </a:r>
            <a:r>
              <a:rPr lang="ru-RU" altLang="ru-RU" sz="1600" b="1">
                <a:solidFill>
                  <a:srgbClr val="00458E"/>
                </a:solidFill>
                <a:cs typeface="Arial" charset="0"/>
              </a:rPr>
              <a:t>-5308</a:t>
            </a:r>
          </a:p>
        </p:txBody>
      </p:sp>
      <p:sp>
        <p:nvSpPr>
          <p:cNvPr id="14350" name="Text Box 11"/>
          <p:cNvSpPr txBox="1">
            <a:spLocks noChangeArrowheads="1"/>
          </p:cNvSpPr>
          <p:nvPr/>
        </p:nvSpPr>
        <p:spPr bwMode="auto">
          <a:xfrm>
            <a:off x="5058944" y="1237458"/>
            <a:ext cx="2948111" cy="353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KAMAZ</a:t>
            </a:r>
            <a:r>
              <a:rPr lang="ru-RU" altLang="ru-RU" sz="1600" b="1">
                <a:solidFill>
                  <a:srgbClr val="00458E"/>
                </a:solidFill>
                <a:cs typeface="Arial" charset="0"/>
              </a:rPr>
              <a:t>-43253</a:t>
            </a:r>
          </a:p>
        </p:txBody>
      </p:sp>
      <p:sp>
        <p:nvSpPr>
          <p:cNvPr id="14351" name="Text Box 11"/>
          <p:cNvSpPr txBox="1">
            <a:spLocks noChangeArrowheads="1"/>
          </p:cNvSpPr>
          <p:nvPr/>
        </p:nvSpPr>
        <p:spPr bwMode="auto">
          <a:xfrm>
            <a:off x="7886383" y="3924156"/>
            <a:ext cx="2355890" cy="35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KAMAZ</a:t>
            </a:r>
            <a:r>
              <a:rPr lang="ru-RU" altLang="ru-RU" sz="1600" b="1">
                <a:solidFill>
                  <a:srgbClr val="00458E"/>
                </a:solidFill>
                <a:cs typeface="Arial" charset="0"/>
              </a:rPr>
              <a:t>-63501</a:t>
            </a:r>
          </a:p>
        </p:txBody>
      </p:sp>
      <p:sp>
        <p:nvSpPr>
          <p:cNvPr id="14352" name="Text Box 11"/>
          <p:cNvSpPr txBox="1">
            <a:spLocks noChangeArrowheads="1"/>
          </p:cNvSpPr>
          <p:nvPr/>
        </p:nvSpPr>
        <p:spPr bwMode="auto">
          <a:xfrm>
            <a:off x="5467373" y="3924156"/>
            <a:ext cx="2328042" cy="35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KAMAZ</a:t>
            </a:r>
            <a:r>
              <a:rPr lang="ru-RU" altLang="ru-RU" sz="1600" b="1">
                <a:solidFill>
                  <a:srgbClr val="00458E"/>
                </a:solidFill>
                <a:cs typeface="Arial" charset="0"/>
              </a:rPr>
              <a:t>-43118</a:t>
            </a:r>
          </a:p>
        </p:txBody>
      </p:sp>
      <p:sp>
        <p:nvSpPr>
          <p:cNvPr id="14353" name="Text Box 11"/>
          <p:cNvSpPr txBox="1">
            <a:spLocks noChangeArrowheads="1"/>
          </p:cNvSpPr>
          <p:nvPr/>
        </p:nvSpPr>
        <p:spPr bwMode="auto">
          <a:xfrm>
            <a:off x="382438" y="3934657"/>
            <a:ext cx="2660355" cy="35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KAMAZ</a:t>
            </a:r>
            <a:r>
              <a:rPr lang="ru-RU" altLang="ru-RU" sz="1600" b="1">
                <a:solidFill>
                  <a:srgbClr val="00458E"/>
                </a:solidFill>
                <a:cs typeface="Arial" charset="0"/>
              </a:rPr>
              <a:t>-65117</a:t>
            </a:r>
          </a:p>
        </p:txBody>
      </p:sp>
      <p:sp>
        <p:nvSpPr>
          <p:cNvPr id="14354" name="TextBox 22"/>
          <p:cNvSpPr txBox="1">
            <a:spLocks noChangeArrowheads="1"/>
          </p:cNvSpPr>
          <p:nvPr/>
        </p:nvSpPr>
        <p:spPr bwMode="auto">
          <a:xfrm>
            <a:off x="373155" y="2877481"/>
            <a:ext cx="2524831" cy="89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marL="150813" indent="-150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4х2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 chassis type 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Cummins 185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 engine </a:t>
            </a:r>
            <a:endParaRPr lang="ru-RU" altLang="ru-RU" sz="130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Gross vehicle weight -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11900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kg</a:t>
            </a:r>
            <a:endParaRPr lang="ru-RU" altLang="ru-RU" sz="130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Capacity -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5730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kg</a:t>
            </a:r>
            <a:endParaRPr lang="ru-RU" altLang="ru-RU" sz="13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355" name="TextBox 23"/>
          <p:cNvSpPr txBox="1">
            <a:spLocks noChangeArrowheads="1"/>
          </p:cNvSpPr>
          <p:nvPr/>
        </p:nvSpPr>
        <p:spPr bwMode="auto">
          <a:xfrm>
            <a:off x="2901699" y="2877481"/>
            <a:ext cx="2517405" cy="89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marL="150813" indent="-150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4х2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 chassis type 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Cummins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300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 engine </a:t>
            </a:r>
            <a:endParaRPr lang="ru-RU" altLang="ru-RU" sz="130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Gross vehicle weight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15000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kg</a:t>
            </a:r>
            <a:endParaRPr lang="ru-RU" altLang="ru-RU" sz="130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Capacity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8200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kg</a:t>
            </a:r>
            <a:endParaRPr lang="ru-RU" altLang="ru-RU" sz="13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356" name="TextBox 24"/>
          <p:cNvSpPr txBox="1">
            <a:spLocks noChangeArrowheads="1"/>
          </p:cNvSpPr>
          <p:nvPr/>
        </p:nvSpPr>
        <p:spPr bwMode="auto">
          <a:xfrm>
            <a:off x="5417247" y="2877481"/>
            <a:ext cx="2502553" cy="89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marL="150813" indent="-150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4х2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 chassis type 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Cummins 185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 engine </a:t>
            </a:r>
            <a:endParaRPr lang="ru-RU" altLang="ru-RU" sz="130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Gross vehicle weight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14590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kg</a:t>
            </a:r>
            <a:endParaRPr lang="ru-RU" altLang="ru-RU" sz="130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Capacity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7820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kg</a:t>
            </a:r>
            <a:endParaRPr lang="ru-RU" altLang="ru-RU" sz="13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357" name="TextBox 25"/>
          <p:cNvSpPr txBox="1">
            <a:spLocks noChangeArrowheads="1"/>
          </p:cNvSpPr>
          <p:nvPr/>
        </p:nvSpPr>
        <p:spPr bwMode="auto">
          <a:xfrm>
            <a:off x="7867818" y="5653445"/>
            <a:ext cx="2491414" cy="89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marL="150813" indent="-150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8х8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 chassis type</a:t>
            </a:r>
            <a:endParaRPr lang="ru-RU" altLang="ru-RU" sz="130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КАМА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Z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360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 engine </a:t>
            </a:r>
            <a:endParaRPr lang="ru-RU" altLang="ru-RU" sz="130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Gross vehicle weight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26300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kg</a:t>
            </a:r>
            <a:endParaRPr lang="ru-RU" altLang="ru-RU" sz="130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Capacity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14000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kg</a:t>
            </a:r>
            <a:endParaRPr lang="ru-RU" altLang="ru-RU" sz="13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4358" name="Picture 2" descr="C:\Users\nurgaliev\Pictures\Комтранс 2013\КОМТРАНС\P107073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742" y="4326723"/>
            <a:ext cx="1728396" cy="118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9" name="TextBox 27"/>
          <p:cNvSpPr txBox="1">
            <a:spLocks noChangeArrowheads="1"/>
          </p:cNvSpPr>
          <p:nvPr/>
        </p:nvSpPr>
        <p:spPr bwMode="auto">
          <a:xfrm>
            <a:off x="5491507" y="5653445"/>
            <a:ext cx="2263066" cy="109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marL="150813" indent="-150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6х6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 chassis type </a:t>
            </a:r>
            <a:endParaRPr lang="ru-RU" altLang="ru-RU" sz="130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КАМА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Z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300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 engine </a:t>
            </a:r>
            <a:endParaRPr lang="ru-RU" altLang="ru-RU" sz="130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Gross vehicle weight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21600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kg</a:t>
            </a:r>
            <a:endParaRPr lang="ru-RU" altLang="ru-RU" sz="130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Capacity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11280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kg</a:t>
            </a:r>
            <a:endParaRPr lang="ru-RU" altLang="ru-RU" sz="13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360" name="TextBox 28"/>
          <p:cNvSpPr txBox="1">
            <a:spLocks noChangeArrowheads="1"/>
          </p:cNvSpPr>
          <p:nvPr/>
        </p:nvSpPr>
        <p:spPr bwMode="auto">
          <a:xfrm>
            <a:off x="415854" y="5725207"/>
            <a:ext cx="2482132" cy="89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marL="150813" indent="-150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6х4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 chassis type </a:t>
            </a:r>
            <a:endParaRPr lang="ru-RU" altLang="ru-RU" sz="130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Cummins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300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 engine </a:t>
            </a:r>
            <a:endParaRPr lang="ru-RU" altLang="ru-RU" sz="130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Gross vehicle weight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24000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kg</a:t>
            </a:r>
            <a:endParaRPr lang="ru-RU" altLang="ru-RU" sz="130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Capacity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14500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kg</a:t>
            </a:r>
            <a:endParaRPr lang="ru-RU" altLang="ru-RU" sz="13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436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334" y="1547259"/>
            <a:ext cx="2142393" cy="1387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62" name="TextBox 30"/>
          <p:cNvSpPr txBox="1">
            <a:spLocks noChangeArrowheads="1"/>
          </p:cNvSpPr>
          <p:nvPr/>
        </p:nvSpPr>
        <p:spPr bwMode="auto">
          <a:xfrm>
            <a:off x="7938365" y="2915988"/>
            <a:ext cx="2500697" cy="89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marL="150813" indent="-150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4х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4 chassis type 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Cummins 185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 engine </a:t>
            </a:r>
            <a:endParaRPr lang="ru-RU" altLang="ru-RU" sz="130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Gross vehicle weight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14590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kg</a:t>
            </a:r>
            <a:endParaRPr lang="ru-RU" altLang="ru-RU" sz="130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Capacity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7820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kg</a:t>
            </a:r>
            <a:endParaRPr lang="ru-RU" altLang="ru-RU" sz="13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363" name="Text Box 11"/>
          <p:cNvSpPr txBox="1">
            <a:spLocks noChangeArrowheads="1"/>
          </p:cNvSpPr>
          <p:nvPr/>
        </p:nvSpPr>
        <p:spPr bwMode="auto">
          <a:xfrm>
            <a:off x="7628331" y="1237458"/>
            <a:ext cx="2948111" cy="353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KAMAZ</a:t>
            </a:r>
            <a:r>
              <a:rPr lang="ru-RU" altLang="ru-RU" sz="1600" b="1">
                <a:solidFill>
                  <a:srgbClr val="00458E"/>
                </a:solidFill>
                <a:cs typeface="Arial" charset="0"/>
              </a:rPr>
              <a:t>-43502</a:t>
            </a:r>
          </a:p>
        </p:txBody>
      </p:sp>
      <p:sp>
        <p:nvSpPr>
          <p:cNvPr id="14364" name="Text Box 11"/>
          <p:cNvSpPr txBox="1">
            <a:spLocks noChangeArrowheads="1"/>
          </p:cNvSpPr>
          <p:nvPr/>
        </p:nvSpPr>
        <p:spPr bwMode="auto">
          <a:xfrm>
            <a:off x="2825583" y="3934657"/>
            <a:ext cx="2357746" cy="35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KAMAZ</a:t>
            </a:r>
            <a:r>
              <a:rPr lang="ru-RU" altLang="ru-RU" sz="1600" b="1">
                <a:solidFill>
                  <a:srgbClr val="00458E"/>
                </a:solidFill>
                <a:cs typeface="Arial" charset="0"/>
              </a:rPr>
              <a:t>-6360</a:t>
            </a:r>
          </a:p>
        </p:txBody>
      </p:sp>
      <p:sp>
        <p:nvSpPr>
          <p:cNvPr id="14365" name="TextBox 33"/>
          <p:cNvSpPr txBox="1">
            <a:spLocks noChangeArrowheads="1"/>
          </p:cNvSpPr>
          <p:nvPr/>
        </p:nvSpPr>
        <p:spPr bwMode="auto">
          <a:xfrm>
            <a:off x="3089205" y="5686701"/>
            <a:ext cx="2545253" cy="89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marL="150813" indent="-150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6х4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 chassis type </a:t>
            </a:r>
            <a:endParaRPr lang="ru-RU" altLang="ru-RU" sz="130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КАМА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Z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400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 engine </a:t>
            </a:r>
            <a:endParaRPr lang="ru-RU" altLang="ru-RU" sz="130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Gross vehicle weight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26500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kg</a:t>
            </a:r>
            <a:endParaRPr lang="ru-RU" altLang="ru-RU" sz="130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Capacity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15600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kg</a:t>
            </a:r>
            <a:endParaRPr lang="ru-RU" altLang="ru-RU" sz="13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28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11"/>
          <p:cNvSpPr txBox="1">
            <a:spLocks noChangeArrowheads="1"/>
          </p:cNvSpPr>
          <p:nvPr/>
        </p:nvSpPr>
        <p:spPr bwMode="auto">
          <a:xfrm>
            <a:off x="954237" y="1197200"/>
            <a:ext cx="2948111" cy="35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Concrete mixer trucks </a:t>
            </a:r>
            <a:endParaRPr lang="ru-RU" altLang="ru-RU" sz="1600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306322" y="922405"/>
            <a:ext cx="9683468" cy="33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Concrete trucks </a:t>
            </a:r>
            <a:endParaRPr lang="ru-RU" altLang="ru-RU" sz="1600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15366" name="Text Box 11"/>
          <p:cNvSpPr txBox="1">
            <a:spLocks noChangeArrowheads="1"/>
          </p:cNvSpPr>
          <p:nvPr/>
        </p:nvSpPr>
        <p:spPr bwMode="auto">
          <a:xfrm>
            <a:off x="6503296" y="1197200"/>
            <a:ext cx="3057643" cy="35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Concrete pumpers </a:t>
            </a:r>
            <a:endParaRPr lang="ru-RU" altLang="ru-RU" sz="1600" b="1">
              <a:solidFill>
                <a:srgbClr val="00458E"/>
              </a:solidFill>
              <a:cs typeface="Arial" charset="0"/>
            </a:endParaRPr>
          </a:p>
        </p:txBody>
      </p:sp>
      <p:pic>
        <p:nvPicPr>
          <p:cNvPr id="153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591" y="1449243"/>
            <a:ext cx="2558247" cy="165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1024784" y="2973748"/>
            <a:ext cx="5287292" cy="69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marL="150813" indent="-150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Mixer volume – from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5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to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12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 cubic meters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Wheel arrangement: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4х2, 6х4, 6х6, 8х4;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Power take-off / self-contained engine mixer drive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; </a:t>
            </a:r>
          </a:p>
        </p:txBody>
      </p:sp>
      <p:pic>
        <p:nvPicPr>
          <p:cNvPr id="1536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027" y="1547258"/>
            <a:ext cx="3169033" cy="1442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0" name="TextBox 9"/>
          <p:cNvSpPr txBox="1">
            <a:spLocks noChangeArrowheads="1"/>
          </p:cNvSpPr>
          <p:nvPr/>
        </p:nvSpPr>
        <p:spPr bwMode="auto">
          <a:xfrm>
            <a:off x="6209970" y="2989500"/>
            <a:ext cx="4752622" cy="69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marL="150813" indent="-150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Delivery head – from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21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to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47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m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Wheel arrangement: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6х4, 8х4;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High performance -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125-160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cu m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/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; </a:t>
            </a:r>
          </a:p>
        </p:txBody>
      </p:sp>
      <p:sp>
        <p:nvSpPr>
          <p:cNvPr id="15371" name="TextBox 10"/>
          <p:cNvSpPr txBox="1">
            <a:spLocks noChangeArrowheads="1"/>
          </p:cNvSpPr>
          <p:nvPr/>
        </p:nvSpPr>
        <p:spPr bwMode="auto">
          <a:xfrm>
            <a:off x="521675" y="3729874"/>
            <a:ext cx="9683468" cy="33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Municipal vehicles </a:t>
            </a:r>
            <a:r>
              <a:rPr lang="ru-RU" altLang="ru-RU" sz="1600" b="1">
                <a:solidFill>
                  <a:srgbClr val="00458E"/>
                </a:solidFill>
                <a:cs typeface="Arial" charset="0"/>
              </a:rPr>
              <a:t> </a:t>
            </a:r>
          </a:p>
        </p:txBody>
      </p:sp>
      <p:pic>
        <p:nvPicPr>
          <p:cNvPr id="153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12" y="4617272"/>
            <a:ext cx="2671494" cy="1179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3" name="Text Box 11"/>
          <p:cNvSpPr txBox="1">
            <a:spLocks noChangeArrowheads="1"/>
          </p:cNvSpPr>
          <p:nvPr/>
        </p:nvSpPr>
        <p:spPr bwMode="auto">
          <a:xfrm>
            <a:off x="742597" y="4221705"/>
            <a:ext cx="2948111" cy="35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Vacuum trucks </a:t>
            </a:r>
            <a:endParaRPr lang="ru-RU" altLang="ru-RU" sz="1600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15374" name="TextBox 14"/>
          <p:cNvSpPr txBox="1">
            <a:spLocks noChangeArrowheads="1"/>
          </p:cNvSpPr>
          <p:nvPr/>
        </p:nvSpPr>
        <p:spPr bwMode="auto">
          <a:xfrm>
            <a:off x="659056" y="5830224"/>
            <a:ext cx="3391812" cy="109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marL="150813" indent="-150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Vacuum trucks are designed for vacuum intake, transport and discharge of liquid waste containing no explosives and flammable substances. </a:t>
            </a:r>
            <a:endParaRPr lang="ru-RU" altLang="ru-RU" sz="130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Wheel arrangement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: 4х2, 6х4, 6х6</a:t>
            </a:r>
          </a:p>
        </p:txBody>
      </p:sp>
      <p:sp>
        <p:nvSpPr>
          <p:cNvPr id="15375" name="Text Box 11"/>
          <p:cNvSpPr txBox="1">
            <a:spLocks noChangeArrowheads="1"/>
          </p:cNvSpPr>
          <p:nvPr/>
        </p:nvSpPr>
        <p:spPr bwMode="auto">
          <a:xfrm>
            <a:off x="3982178" y="4221705"/>
            <a:ext cx="2948111" cy="35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Sewage suction trucks</a:t>
            </a:r>
            <a:endParaRPr lang="ru-RU" altLang="ru-RU" sz="1600" b="1">
              <a:solidFill>
                <a:srgbClr val="00458E"/>
              </a:solidFill>
              <a:cs typeface="Arial" charset="0"/>
            </a:endParaRPr>
          </a:p>
        </p:txBody>
      </p:sp>
      <p:pic>
        <p:nvPicPr>
          <p:cNvPr id="1537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819" y="4582266"/>
            <a:ext cx="2567529" cy="122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7" name="TextBox 17"/>
          <p:cNvSpPr txBox="1">
            <a:spLocks noChangeArrowheads="1"/>
          </p:cNvSpPr>
          <p:nvPr/>
        </p:nvSpPr>
        <p:spPr bwMode="auto">
          <a:xfrm>
            <a:off x="3690708" y="5861729"/>
            <a:ext cx="3601597" cy="109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2" rIns="91424" bIns="45712">
            <a:spAutoFit/>
          </a:bodyPr>
          <a:lstStyle>
            <a:lvl1pPr marL="150813" indent="-150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ru-RU" sz="1300" dirty="0">
                <a:solidFill>
                  <a:srgbClr val="000000"/>
                </a:solidFill>
                <a:latin typeface="Calibri" pitchFamily="34" charset="0"/>
              </a:rPr>
              <a:t>Sewage suction trucks are designed for vacuum cleaning of wells, storm-water drainage and sewerage networks from silty mud and its  transporting to the </a:t>
            </a:r>
            <a:r>
              <a:rPr lang="en-US" altLang="ru-RU" sz="1300" dirty="0" err="1">
                <a:solidFill>
                  <a:srgbClr val="000000"/>
                </a:solidFill>
                <a:latin typeface="Calibri" pitchFamily="34" charset="0"/>
              </a:rPr>
              <a:t>discharching</a:t>
            </a:r>
            <a:r>
              <a:rPr lang="en-US" altLang="ru-RU" sz="1300" dirty="0">
                <a:solidFill>
                  <a:srgbClr val="000000"/>
                </a:solidFill>
                <a:latin typeface="Calibri" pitchFamily="34" charset="0"/>
              </a:rPr>
              <a:t> place. </a:t>
            </a:r>
            <a:endParaRPr lang="ru-RU" altLang="ru-RU" sz="13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ru-RU" sz="1300" dirty="0">
                <a:solidFill>
                  <a:srgbClr val="000000"/>
                </a:solidFill>
                <a:latin typeface="Calibri" pitchFamily="34" charset="0"/>
              </a:rPr>
              <a:t>Wheel arrangement</a:t>
            </a:r>
            <a:r>
              <a:rPr lang="ru-RU" altLang="ru-RU" sz="1300" dirty="0">
                <a:solidFill>
                  <a:srgbClr val="000000"/>
                </a:solidFill>
                <a:latin typeface="Calibri" pitchFamily="34" charset="0"/>
              </a:rPr>
              <a:t>: 4х2, 6х4, 6х6</a:t>
            </a:r>
          </a:p>
        </p:txBody>
      </p:sp>
      <p:pic>
        <p:nvPicPr>
          <p:cNvPr id="153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305" y="4487750"/>
            <a:ext cx="2354033" cy="129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9" name="Text Box 11"/>
          <p:cNvSpPr txBox="1">
            <a:spLocks noChangeArrowheads="1"/>
          </p:cNvSpPr>
          <p:nvPr/>
        </p:nvSpPr>
        <p:spPr bwMode="auto">
          <a:xfrm>
            <a:off x="7218045" y="4046676"/>
            <a:ext cx="2948111" cy="35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Sewer flushers</a:t>
            </a:r>
            <a:endParaRPr lang="ru-RU" altLang="ru-RU" sz="1600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15380" name="TextBox 20"/>
          <p:cNvSpPr txBox="1">
            <a:spLocks noChangeArrowheads="1"/>
          </p:cNvSpPr>
          <p:nvPr/>
        </p:nvSpPr>
        <p:spPr bwMode="auto">
          <a:xfrm>
            <a:off x="7002692" y="5901987"/>
            <a:ext cx="3311984" cy="89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marL="150813" indent="-150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Sewer flushers are designed for cleaning of storm-water drainage piping from silt and blockage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Wheel arrangement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: 4х2, 6х4.</a:t>
            </a:r>
          </a:p>
        </p:txBody>
      </p:sp>
    </p:spTree>
    <p:extLst>
      <p:ext uri="{BB962C8B-B14F-4D97-AF65-F5344CB8AC3E}">
        <p14:creationId xmlns:p14="http://schemas.microsoft.com/office/powerpoint/2010/main" val="191089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306322" y="922405"/>
            <a:ext cx="9683468" cy="33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Road maintenance vehicles</a:t>
            </a:r>
            <a:endParaRPr lang="ru-RU" altLang="ru-RU" sz="1600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16388" name="Text Box 11"/>
          <p:cNvSpPr txBox="1">
            <a:spLocks noChangeArrowheads="1"/>
          </p:cNvSpPr>
          <p:nvPr/>
        </p:nvSpPr>
        <p:spPr bwMode="auto">
          <a:xfrm>
            <a:off x="956094" y="1237458"/>
            <a:ext cx="2948111" cy="5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Multipurpose road maintenance vehicles</a:t>
            </a:r>
            <a:endParaRPr lang="ru-RU" altLang="ru-RU" sz="1600" b="1">
              <a:solidFill>
                <a:srgbClr val="00458E"/>
              </a:solidFill>
              <a:cs typeface="Arial" charset="0"/>
            </a:endParaRPr>
          </a:p>
        </p:txBody>
      </p:sp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08" y="1787049"/>
            <a:ext cx="2990811" cy="1410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Box 6"/>
          <p:cNvSpPr txBox="1">
            <a:spLocks noChangeArrowheads="1"/>
          </p:cNvSpPr>
          <p:nvPr/>
        </p:nvSpPr>
        <p:spPr bwMode="auto">
          <a:xfrm>
            <a:off x="666482" y="3131274"/>
            <a:ext cx="4249512" cy="109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marL="150813" indent="-150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Road maintenance vehicle is designed for snow removal from roads, spreading of liquid deicing agents in winter time and road surface cleaning and water distributing in summer time. </a:t>
            </a:r>
            <a:endParaRPr lang="ru-RU" altLang="ru-RU" sz="130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Wheel arrangement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: 4х2, 6х4, 6х6</a:t>
            </a:r>
          </a:p>
        </p:txBody>
      </p:sp>
      <p:sp>
        <p:nvSpPr>
          <p:cNvPr id="16391" name="Text Box 11"/>
          <p:cNvSpPr txBox="1">
            <a:spLocks noChangeArrowheads="1"/>
          </p:cNvSpPr>
          <p:nvPr/>
        </p:nvSpPr>
        <p:spPr bwMode="auto">
          <a:xfrm>
            <a:off x="5922213" y="1237458"/>
            <a:ext cx="2948111" cy="353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Sweeping trucks </a:t>
            </a:r>
            <a:endParaRPr lang="ru-RU" altLang="ru-RU" sz="1600" b="1">
              <a:solidFill>
                <a:srgbClr val="00458E"/>
              </a:solidFill>
              <a:cs typeface="Arial" charset="0"/>
            </a:endParaRPr>
          </a:p>
        </p:txBody>
      </p:sp>
      <p:pic>
        <p:nvPicPr>
          <p:cNvPr id="163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130" y="1841307"/>
            <a:ext cx="1696835" cy="114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TextBox 10"/>
          <p:cNvSpPr txBox="1">
            <a:spLocks noChangeArrowheads="1"/>
          </p:cNvSpPr>
          <p:nvPr/>
        </p:nvSpPr>
        <p:spPr bwMode="auto">
          <a:xfrm>
            <a:off x="6284230" y="2940492"/>
            <a:ext cx="3881926" cy="109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marL="150813" indent="-150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Vacuum sweeper is designed for mechanized cleaning of township roads, squares, airports with asphalt or cement concrete road surfaces from dust, sand, gravel, leaves. </a:t>
            </a:r>
            <a:endParaRPr lang="ru-RU" altLang="ru-RU" sz="130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Wheel arrangement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: 4х2</a:t>
            </a:r>
          </a:p>
        </p:txBody>
      </p:sp>
      <p:sp>
        <p:nvSpPr>
          <p:cNvPr id="16394" name="TextBox 11"/>
          <p:cNvSpPr txBox="1">
            <a:spLocks noChangeArrowheads="1"/>
          </p:cNvSpPr>
          <p:nvPr/>
        </p:nvSpPr>
        <p:spPr bwMode="auto">
          <a:xfrm>
            <a:off x="343452" y="4088683"/>
            <a:ext cx="9683468" cy="3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Road repair vehicles </a:t>
            </a:r>
            <a:r>
              <a:rPr lang="ru-RU" altLang="ru-RU" sz="1600" b="1">
                <a:solidFill>
                  <a:srgbClr val="00458E"/>
                </a:solidFill>
                <a:cs typeface="Arial" charset="0"/>
              </a:rPr>
              <a:t> </a:t>
            </a:r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670195" y="4293468"/>
            <a:ext cx="4100993" cy="351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Vehicles for road reconditioning </a:t>
            </a:r>
            <a:endParaRPr lang="ru-RU" altLang="ru-RU" sz="1600" b="1">
              <a:solidFill>
                <a:srgbClr val="00458E"/>
              </a:solidFill>
              <a:cs typeface="Arial" charset="0"/>
            </a:endParaRPr>
          </a:p>
        </p:txBody>
      </p:sp>
      <p:pic>
        <p:nvPicPr>
          <p:cNvPr id="163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34" y="4603269"/>
            <a:ext cx="2292768" cy="122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7" name="TextBox 15"/>
          <p:cNvSpPr txBox="1">
            <a:spLocks noChangeArrowheads="1"/>
          </p:cNvSpPr>
          <p:nvPr/>
        </p:nvSpPr>
        <p:spPr bwMode="auto">
          <a:xfrm>
            <a:off x="666482" y="5796968"/>
            <a:ext cx="4481574" cy="109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marL="150813" indent="-150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Vehicle for road reconditioning is designed for mechanization of repair and maintenance of roads with asphalt and bituminous mixture surfaces (patching, local surface treatment, surface creaks pouring). </a:t>
            </a:r>
            <a:endParaRPr lang="ru-RU" altLang="ru-RU" sz="130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Wheel arrangement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: 4х2, 6х4</a:t>
            </a:r>
          </a:p>
        </p:txBody>
      </p:sp>
      <p:sp>
        <p:nvSpPr>
          <p:cNvPr id="16398" name="Text Box 11"/>
          <p:cNvSpPr txBox="1">
            <a:spLocks noChangeArrowheads="1"/>
          </p:cNvSpPr>
          <p:nvPr/>
        </p:nvSpPr>
        <p:spPr bwMode="auto">
          <a:xfrm>
            <a:off x="5207464" y="4356479"/>
            <a:ext cx="2948111" cy="351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Bitumen spreaders</a:t>
            </a:r>
            <a:endParaRPr lang="ru-RU" altLang="ru-RU" sz="1600" b="1">
              <a:solidFill>
                <a:srgbClr val="00458E"/>
              </a:solidFill>
              <a:cs typeface="Arial" charset="0"/>
            </a:endParaRPr>
          </a:p>
        </p:txBody>
      </p:sp>
      <p:pic>
        <p:nvPicPr>
          <p:cNvPr id="1639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264" y="4680282"/>
            <a:ext cx="1865775" cy="118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0" name="TextBox 18"/>
          <p:cNvSpPr txBox="1">
            <a:spLocks noChangeArrowheads="1"/>
          </p:cNvSpPr>
          <p:nvPr/>
        </p:nvSpPr>
        <p:spPr bwMode="auto">
          <a:xfrm>
            <a:off x="5491507" y="5821472"/>
            <a:ext cx="4747053" cy="109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marL="150813" indent="-150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 Bitumen spreader is designed for transportation of hot (up to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+200°С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) and cold liquid bituminous materials from production or storage site and their uniform distribution during construction and repair of landing fields and roads. </a:t>
            </a:r>
            <a:endParaRPr lang="ru-RU" altLang="ru-RU" sz="130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Wheel arrangement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: 4х2, 6х4</a:t>
            </a:r>
          </a:p>
        </p:txBody>
      </p:sp>
    </p:spTree>
    <p:extLst>
      <p:ext uri="{BB962C8B-B14F-4D97-AF65-F5344CB8AC3E}">
        <p14:creationId xmlns:p14="http://schemas.microsoft.com/office/powerpoint/2010/main" val="104331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/>
          </a:blip>
          <a:srcRect/>
          <a:stretch/>
        </p:blipFill>
        <p:spPr bwMode="auto">
          <a:xfrm>
            <a:off x="707007" y="1764005"/>
            <a:ext cx="2773622" cy="166309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233919" y="1331973"/>
            <a:ext cx="3956187" cy="537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High sided truck with articulated hook crane KAMAZ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-43118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 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(6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x6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)</a:t>
            </a:r>
          </a:p>
        </p:txBody>
      </p:sp>
      <p:sp>
        <p:nvSpPr>
          <p:cNvPr id="17414" name="TextBox 6"/>
          <p:cNvSpPr txBox="1">
            <a:spLocks noChangeArrowheads="1"/>
          </p:cNvSpPr>
          <p:nvPr/>
        </p:nvSpPr>
        <p:spPr bwMode="auto">
          <a:xfrm>
            <a:off x="631208" y="1065929"/>
            <a:ext cx="9683468" cy="33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Scaffold trucks</a:t>
            </a:r>
            <a:endParaRPr lang="ru-RU" altLang="ru-RU" sz="1600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17415" name="TextBox 7"/>
          <p:cNvSpPr txBox="1">
            <a:spLocks noChangeArrowheads="1"/>
          </p:cNvSpPr>
          <p:nvPr/>
        </p:nvSpPr>
        <p:spPr bwMode="auto">
          <a:xfrm>
            <a:off x="521675" y="3301051"/>
            <a:ext cx="5185185" cy="109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marL="150813" indent="-150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Rear body carrying capacity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– 10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t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Crane working load limit -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 3400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kg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М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ax boom-out -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8,1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m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; 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Good cross-country ability due to all-wheel drive (6x6), high clearance</a:t>
            </a:r>
            <a:endParaRPr lang="ru-RU" altLang="ru-RU" sz="130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High net horsepower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 –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00 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 </a:t>
            </a:r>
          </a:p>
        </p:txBody>
      </p:sp>
      <p:sp>
        <p:nvSpPr>
          <p:cNvPr id="17416" name="Text Box 5"/>
          <p:cNvSpPr txBox="1">
            <a:spLocks noChangeArrowheads="1"/>
          </p:cNvSpPr>
          <p:nvPr/>
        </p:nvSpPr>
        <p:spPr bwMode="auto">
          <a:xfrm>
            <a:off x="5706860" y="1372230"/>
            <a:ext cx="3956187" cy="535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High sided truck with articulated hook crane KAMAZ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-65117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 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(6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x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4)</a:t>
            </a:r>
          </a:p>
        </p:txBody>
      </p:sp>
      <p:pic>
        <p:nvPicPr>
          <p:cNvPr id="6148" name="Picture 4" descr="http://kamaz.ru/photos/restyling/15500-1.jpg"/>
          <p:cNvPicPr>
            <a:picLocks noChangeAspect="1" noChangeArrowheads="1"/>
          </p:cNvPicPr>
          <p:nvPr/>
        </p:nvPicPr>
        <p:blipFill rotWithShape="1">
          <a:blip r:embed="rId3" cstate="email">
            <a:extLst/>
          </a:blip>
          <a:srcRect/>
          <a:stretch/>
        </p:blipFill>
        <p:spPr bwMode="auto">
          <a:xfrm>
            <a:off x="6138273" y="1834916"/>
            <a:ext cx="3172675" cy="173016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7418" name="TextBox 12"/>
          <p:cNvSpPr txBox="1">
            <a:spLocks noChangeArrowheads="1"/>
          </p:cNvSpPr>
          <p:nvPr/>
        </p:nvSpPr>
        <p:spPr bwMode="auto">
          <a:xfrm>
            <a:off x="5989047" y="3413071"/>
            <a:ext cx="4702497" cy="89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marL="150813" indent="-150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Rear body carrying capacity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– 12,2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 t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Crane working load limit -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 3140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kg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М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ax boom-out -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8,1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m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; 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High net horsepower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 –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00 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 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/>
          </a:blip>
          <a:srcRect/>
          <a:stretch/>
        </p:blipFill>
        <p:spPr bwMode="auto">
          <a:xfrm>
            <a:off x="735615" y="4816794"/>
            <a:ext cx="2953013" cy="129478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7420" name="Text Box 5"/>
          <p:cNvSpPr txBox="1">
            <a:spLocks noChangeArrowheads="1"/>
          </p:cNvSpPr>
          <p:nvPr/>
        </p:nvSpPr>
        <p:spPr bwMode="auto">
          <a:xfrm>
            <a:off x="311892" y="4394985"/>
            <a:ext cx="3956187" cy="537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 High sided truck with telescopic rope crane 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 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KAMAZ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-43118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 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(6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x6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)</a:t>
            </a:r>
          </a:p>
        </p:txBody>
      </p:sp>
      <p:sp>
        <p:nvSpPr>
          <p:cNvPr id="17421" name="TextBox 16"/>
          <p:cNvSpPr txBox="1">
            <a:spLocks noChangeArrowheads="1"/>
          </p:cNvSpPr>
          <p:nvPr/>
        </p:nvSpPr>
        <p:spPr bwMode="auto">
          <a:xfrm>
            <a:off x="521675" y="5940492"/>
            <a:ext cx="5257588" cy="109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marL="150813" indent="-150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Rear body carrying capacity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– 9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t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Crane working load limit -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 4050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kg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М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ax boom-out -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8,1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m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; 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Good cross-country ability due to all-wheel drive (6x6), high clearance;</a:t>
            </a:r>
            <a:endParaRPr lang="ru-RU" altLang="ru-RU" sz="130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High net horsepower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 –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00 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  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5" cstate="email">
            <a:extLst/>
          </a:blip>
          <a:srcRect/>
          <a:stretch/>
        </p:blipFill>
        <p:spPr bwMode="auto">
          <a:xfrm>
            <a:off x="6138275" y="4768600"/>
            <a:ext cx="2965566" cy="138839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7423" name="Text Box 5"/>
          <p:cNvSpPr txBox="1">
            <a:spLocks noChangeArrowheads="1"/>
          </p:cNvSpPr>
          <p:nvPr/>
        </p:nvSpPr>
        <p:spPr bwMode="auto">
          <a:xfrm>
            <a:off x="5634457" y="4324974"/>
            <a:ext cx="3956186" cy="535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High sided truck with telescopic rope crane KAMAZ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-65117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 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(6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x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4)</a:t>
            </a:r>
          </a:p>
        </p:txBody>
      </p:sp>
      <p:sp>
        <p:nvSpPr>
          <p:cNvPr id="17424" name="TextBox 19"/>
          <p:cNvSpPr txBox="1">
            <a:spLocks noChangeArrowheads="1"/>
          </p:cNvSpPr>
          <p:nvPr/>
        </p:nvSpPr>
        <p:spPr bwMode="auto">
          <a:xfrm>
            <a:off x="5989047" y="6019256"/>
            <a:ext cx="4702497" cy="109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marL="150813" indent="-150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Rear body carrying capacity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– 12,6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t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Rear body length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- 6,7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m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Crane working load limit –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 4050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 kg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М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ax boom-out - 10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,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84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m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; 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High net horsepower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 –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00 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 </a:t>
            </a:r>
          </a:p>
        </p:txBody>
      </p:sp>
      <p:sp>
        <p:nvSpPr>
          <p:cNvPr id="17425" name="TextBox 20"/>
          <p:cNvSpPr txBox="1">
            <a:spLocks noChangeArrowheads="1"/>
          </p:cNvSpPr>
          <p:nvPr/>
        </p:nvSpPr>
        <p:spPr bwMode="auto">
          <a:xfrm>
            <a:off x="614500" y="848893"/>
            <a:ext cx="9683468" cy="33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SPECIAL PURPOSE VEHICLES WITH KAMAZ CHASSIS </a:t>
            </a:r>
            <a:endParaRPr lang="ru-RU" altLang="ru-RU" sz="1600" b="1">
              <a:solidFill>
                <a:srgbClr val="00458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85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/>
          </a:blip>
          <a:srcRect l="-457"/>
          <a:stretch/>
        </p:blipFill>
        <p:spPr bwMode="auto">
          <a:xfrm>
            <a:off x="5778437" y="1698445"/>
            <a:ext cx="3312851" cy="15784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/>
          </a:blip>
          <a:srcRect/>
          <a:stretch/>
        </p:blipFill>
        <p:spPr bwMode="auto">
          <a:xfrm>
            <a:off x="901257" y="1619291"/>
            <a:ext cx="2789566" cy="165755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8439" name="Rectangle 15"/>
          <p:cNvSpPr>
            <a:spLocks noChangeArrowheads="1"/>
          </p:cNvSpPr>
          <p:nvPr/>
        </p:nvSpPr>
        <p:spPr bwMode="auto">
          <a:xfrm>
            <a:off x="72404" y="1188450"/>
            <a:ext cx="4626381" cy="535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NEFAZ 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- 4208 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crew bus with 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КАМА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Z-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5350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 (6x6) chassis </a:t>
            </a:r>
            <a:endParaRPr lang="ru-RU" altLang="ru-RU" sz="1400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18440" name="Rectangle 15"/>
          <p:cNvSpPr>
            <a:spLocks noChangeArrowheads="1"/>
          </p:cNvSpPr>
          <p:nvPr/>
        </p:nvSpPr>
        <p:spPr bwMode="auto">
          <a:xfrm>
            <a:off x="432564" y="4324973"/>
            <a:ext cx="3330549" cy="32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Road automobile cranes </a:t>
            </a:r>
            <a:endParaRPr lang="ru-RU" altLang="ru-RU" sz="1400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18441" name="TextBox 17"/>
          <p:cNvSpPr txBox="1">
            <a:spLocks noChangeArrowheads="1"/>
          </p:cNvSpPr>
          <p:nvPr/>
        </p:nvSpPr>
        <p:spPr bwMode="auto">
          <a:xfrm>
            <a:off x="703612" y="3204786"/>
            <a:ext cx="4138122" cy="89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marL="150813" indent="-150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Passenger capacity -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30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people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Good cross-country ability due to all-wheel drive, high clearance and single wheels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High net horsepower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– 280 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 </a:t>
            </a:r>
          </a:p>
        </p:txBody>
      </p:sp>
      <p:sp>
        <p:nvSpPr>
          <p:cNvPr id="18442" name="TextBox 19"/>
          <p:cNvSpPr txBox="1">
            <a:spLocks noChangeArrowheads="1"/>
          </p:cNvSpPr>
          <p:nvPr/>
        </p:nvSpPr>
        <p:spPr bwMode="auto">
          <a:xfrm>
            <a:off x="5582475" y="3166280"/>
            <a:ext cx="4624524" cy="89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marL="150813" indent="-150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Passenger capacity - 22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people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Good cross-country ability due to all-wheel drive, high clearance and single wheels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High net horsepower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 – 240 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 </a:t>
            </a:r>
          </a:p>
        </p:txBody>
      </p:sp>
      <p:sp>
        <p:nvSpPr>
          <p:cNvPr id="18443" name="Rectangle 15"/>
          <p:cNvSpPr>
            <a:spLocks noChangeArrowheads="1"/>
          </p:cNvSpPr>
          <p:nvPr/>
        </p:nvSpPr>
        <p:spPr bwMode="auto">
          <a:xfrm>
            <a:off x="5114639" y="1228706"/>
            <a:ext cx="4624524" cy="535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NEFAZ 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- 42111 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crew bus with 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КАМА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Z-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4326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 (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4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x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4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) chassis </a:t>
            </a:r>
            <a:endParaRPr lang="ru-RU" altLang="ru-RU" sz="1400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18444" name="TextBox 23"/>
          <p:cNvSpPr txBox="1">
            <a:spLocks noChangeArrowheads="1"/>
          </p:cNvSpPr>
          <p:nvPr/>
        </p:nvSpPr>
        <p:spPr bwMode="auto">
          <a:xfrm>
            <a:off x="-53838" y="922405"/>
            <a:ext cx="9683469" cy="33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Crew buses </a:t>
            </a:r>
            <a:endParaRPr lang="ru-RU" altLang="ru-RU" sz="1600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18445" name="Rectangle 15"/>
          <p:cNvSpPr>
            <a:spLocks noChangeArrowheads="1"/>
          </p:cNvSpPr>
          <p:nvPr/>
        </p:nvSpPr>
        <p:spPr bwMode="auto">
          <a:xfrm>
            <a:off x="5688295" y="4324973"/>
            <a:ext cx="3330549" cy="32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Off-road automobile cranes </a:t>
            </a:r>
            <a:endParaRPr lang="ru-RU" altLang="ru-RU" sz="1400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18446" name="TextBox 22"/>
          <p:cNvSpPr txBox="1">
            <a:spLocks noChangeArrowheads="1"/>
          </p:cNvSpPr>
          <p:nvPr/>
        </p:nvSpPr>
        <p:spPr bwMode="auto">
          <a:xfrm>
            <a:off x="-126242" y="4069431"/>
            <a:ext cx="9685325" cy="33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Automobile crane </a:t>
            </a:r>
            <a:endParaRPr lang="ru-RU" altLang="ru-RU" sz="1600" b="1">
              <a:solidFill>
                <a:srgbClr val="00458E"/>
              </a:solidFill>
              <a:cs typeface="Arial" charset="0"/>
            </a:endParaRPr>
          </a:p>
        </p:txBody>
      </p:sp>
      <p:pic>
        <p:nvPicPr>
          <p:cNvPr id="1844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31" y="4571764"/>
            <a:ext cx="2218510" cy="171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676" y="4587517"/>
            <a:ext cx="3050219" cy="164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9" name="TextBox 20"/>
          <p:cNvSpPr txBox="1">
            <a:spLocks noChangeArrowheads="1"/>
          </p:cNvSpPr>
          <p:nvPr/>
        </p:nvSpPr>
        <p:spPr bwMode="auto">
          <a:xfrm>
            <a:off x="5582475" y="6084017"/>
            <a:ext cx="4624524" cy="89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marL="150813" indent="-150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Wheel arrangement – from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16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to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 50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t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Good cross-country ability due to all-wheel drive, high clearance and single wheels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Engine horsepower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– 300 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 </a:t>
            </a:r>
          </a:p>
        </p:txBody>
      </p:sp>
      <p:sp>
        <p:nvSpPr>
          <p:cNvPr id="18450" name="TextBox 24"/>
          <p:cNvSpPr txBox="1">
            <a:spLocks noChangeArrowheads="1"/>
          </p:cNvSpPr>
          <p:nvPr/>
        </p:nvSpPr>
        <p:spPr bwMode="auto">
          <a:xfrm>
            <a:off x="703612" y="6155780"/>
            <a:ext cx="5075652" cy="69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marL="150813" indent="-150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Wheel arrangement: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4х2, 6х4, 8х4, 10х4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Capacity – from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16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to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 70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t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Engine horsepower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–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from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245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to 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400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h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085643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/>
          </a:blip>
          <a:srcRect/>
          <a:stretch/>
        </p:blipFill>
        <p:spPr bwMode="auto">
          <a:xfrm>
            <a:off x="33945" y="1450155"/>
            <a:ext cx="2792475" cy="156847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9462" name="TextBox 8"/>
          <p:cNvSpPr txBox="1">
            <a:spLocks noChangeArrowheads="1"/>
          </p:cNvSpPr>
          <p:nvPr/>
        </p:nvSpPr>
        <p:spPr bwMode="auto">
          <a:xfrm>
            <a:off x="458554" y="848893"/>
            <a:ext cx="9683468" cy="33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Units for Repairs and Service of the Surface Oil Equipment</a:t>
            </a:r>
            <a:endParaRPr lang="ru-RU" altLang="ru-RU" sz="1600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6164" y="1533256"/>
            <a:ext cx="7357281" cy="11695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4" tIns="45712" rIns="91424" bIns="45712">
            <a:spAutoFit/>
          </a:bodyPr>
          <a:lstStyle/>
          <a:p>
            <a:pPr marL="171420" indent="-171420">
              <a:buFont typeface="Arial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</a:rPr>
              <a:t>Designed to repair and provide preventive service for the equipment of the oil wells</a:t>
            </a:r>
            <a:r>
              <a:rPr lang="ru-RU" sz="1400">
                <a:solidFill>
                  <a:srgbClr val="000000"/>
                </a:solidFill>
              </a:rPr>
              <a:t>, </a:t>
            </a:r>
            <a:r>
              <a:rPr lang="en-US" sz="1400">
                <a:solidFill>
                  <a:srgbClr val="000000"/>
                </a:solidFill>
              </a:rPr>
              <a:t>pumping units as well as for surface equipment in the oil fields</a:t>
            </a:r>
            <a:r>
              <a:rPr lang="ru-RU" sz="1400">
                <a:solidFill>
                  <a:srgbClr val="000000"/>
                </a:solidFill>
              </a:rPr>
              <a:t>;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</a:rPr>
              <a:t>Package of equipment</a:t>
            </a:r>
            <a:r>
              <a:rPr lang="ru-RU" sz="1400">
                <a:solidFill>
                  <a:srgbClr val="000000"/>
                </a:solidFill>
              </a:rPr>
              <a:t>: </a:t>
            </a:r>
            <a:r>
              <a:rPr lang="en-US" sz="1400">
                <a:solidFill>
                  <a:srgbClr val="000000"/>
                </a:solidFill>
              </a:rPr>
              <a:t>gas cutting equipment</a:t>
            </a:r>
            <a:r>
              <a:rPr lang="ru-RU" sz="1400">
                <a:solidFill>
                  <a:srgbClr val="000000"/>
                </a:solidFill>
              </a:rPr>
              <a:t>, </a:t>
            </a:r>
            <a:r>
              <a:rPr lang="en-US" sz="1400">
                <a:solidFill>
                  <a:srgbClr val="000000"/>
                </a:solidFill>
              </a:rPr>
              <a:t>welding equipment</a:t>
            </a:r>
            <a:r>
              <a:rPr lang="ru-RU" sz="1400">
                <a:solidFill>
                  <a:srgbClr val="000000"/>
                </a:solidFill>
              </a:rPr>
              <a:t>, </a:t>
            </a:r>
            <a:r>
              <a:rPr lang="en-US" sz="1400">
                <a:solidFill>
                  <a:srgbClr val="000000"/>
                </a:solidFill>
              </a:rPr>
              <a:t>painting equipment</a:t>
            </a:r>
            <a:r>
              <a:rPr lang="ru-RU" sz="1400">
                <a:solidFill>
                  <a:srgbClr val="000000"/>
                </a:solidFill>
              </a:rPr>
              <a:t>, </a:t>
            </a:r>
            <a:r>
              <a:rPr lang="en-US" sz="1400">
                <a:solidFill>
                  <a:srgbClr val="000000"/>
                </a:solidFill>
              </a:rPr>
              <a:t>grease filling equipment</a:t>
            </a:r>
            <a:r>
              <a:rPr lang="ru-RU" sz="1400">
                <a:solidFill>
                  <a:srgbClr val="000000"/>
                </a:solidFill>
              </a:rPr>
              <a:t>, </a:t>
            </a:r>
            <a:r>
              <a:rPr lang="en-US" sz="1400">
                <a:solidFill>
                  <a:srgbClr val="000000"/>
                </a:solidFill>
              </a:rPr>
              <a:t>oil dispensing system</a:t>
            </a:r>
            <a:r>
              <a:rPr lang="ru-RU" sz="1400">
                <a:solidFill>
                  <a:srgbClr val="000000"/>
                </a:solidFill>
              </a:rPr>
              <a:t>, </a:t>
            </a:r>
            <a:r>
              <a:rPr lang="en-US" sz="1400">
                <a:solidFill>
                  <a:srgbClr val="000000"/>
                </a:solidFill>
              </a:rPr>
              <a:t>knuckle boom crane</a:t>
            </a:r>
            <a:r>
              <a:rPr lang="ru-RU" sz="1400">
                <a:solidFill>
                  <a:srgbClr val="000000"/>
                </a:solidFill>
              </a:rPr>
              <a:t>, </a:t>
            </a:r>
            <a:r>
              <a:rPr lang="en-US" sz="1400">
                <a:solidFill>
                  <a:srgbClr val="000000"/>
                </a:solidFill>
              </a:rPr>
              <a:t>removable cradle to lift personnel to a height of up to</a:t>
            </a:r>
            <a:r>
              <a:rPr lang="ru-RU" sz="1400">
                <a:solidFill>
                  <a:srgbClr val="000000"/>
                </a:solidFill>
              </a:rPr>
              <a:t> 12 </a:t>
            </a:r>
            <a:r>
              <a:rPr lang="en-US" sz="1400">
                <a:solidFill>
                  <a:srgbClr val="000000"/>
                </a:solidFill>
              </a:rPr>
              <a:t>meters</a:t>
            </a:r>
            <a:r>
              <a:rPr lang="ru-RU" sz="1400">
                <a:solidFill>
                  <a:srgbClr val="000000"/>
                </a:solidFill>
              </a:rPr>
              <a:t>, </a:t>
            </a:r>
            <a:r>
              <a:rPr lang="en-US" sz="1400">
                <a:solidFill>
                  <a:srgbClr val="000000"/>
                </a:solidFill>
              </a:rPr>
              <a:t>various tools</a:t>
            </a:r>
            <a:r>
              <a:rPr lang="ru-RU" sz="1400">
                <a:solidFill>
                  <a:srgbClr val="000000"/>
                </a:solidFill>
              </a:rPr>
              <a:t>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/>
          </a:blip>
          <a:srcRect/>
          <a:stretch/>
        </p:blipFill>
        <p:spPr bwMode="auto">
          <a:xfrm>
            <a:off x="3781" y="3284100"/>
            <a:ext cx="3264192" cy="158415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2" name="TextBox 11"/>
          <p:cNvSpPr txBox="1"/>
          <p:nvPr/>
        </p:nvSpPr>
        <p:spPr>
          <a:xfrm>
            <a:off x="3185742" y="3262545"/>
            <a:ext cx="7364709" cy="11695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4" tIns="45712" rIns="91424" bIns="45712">
            <a:spAutoFit/>
          </a:bodyPr>
          <a:lstStyle/>
          <a:p>
            <a:pPr marL="171420" indent="-171420">
              <a:buFont typeface="Arial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</a:rPr>
              <a:t>Designed for repairs and preventive service of the process equipment of the waterways</a:t>
            </a:r>
            <a:r>
              <a:rPr lang="ru-RU" sz="1400">
                <a:solidFill>
                  <a:srgbClr val="000000"/>
                </a:solidFill>
              </a:rPr>
              <a:t>, </a:t>
            </a:r>
            <a:r>
              <a:rPr lang="en-US" sz="1400">
                <a:solidFill>
                  <a:srgbClr val="000000"/>
                </a:solidFill>
              </a:rPr>
              <a:t>sewerage in the communal infrastructure</a:t>
            </a:r>
            <a:r>
              <a:rPr lang="ru-RU" sz="1400">
                <a:solidFill>
                  <a:srgbClr val="000000"/>
                </a:solidFill>
              </a:rPr>
              <a:t>,</a:t>
            </a:r>
            <a:r>
              <a:rPr lang="en-US" sz="1400">
                <a:solidFill>
                  <a:srgbClr val="000000"/>
                </a:solidFill>
              </a:rPr>
              <a:t> surface equipment of the oil fields</a:t>
            </a:r>
            <a:r>
              <a:rPr lang="ru-RU" sz="1400">
                <a:solidFill>
                  <a:srgbClr val="000000"/>
                </a:solidFill>
              </a:rPr>
              <a:t>, </a:t>
            </a:r>
            <a:r>
              <a:rPr lang="en-US" sz="1400">
                <a:solidFill>
                  <a:srgbClr val="000000"/>
                </a:solidFill>
              </a:rPr>
              <a:t>process pipelines at oil gathering points</a:t>
            </a:r>
            <a:r>
              <a:rPr lang="ru-RU" sz="1400">
                <a:solidFill>
                  <a:srgbClr val="000000"/>
                </a:solidFill>
              </a:rPr>
              <a:t>, </a:t>
            </a:r>
            <a:r>
              <a:rPr lang="en-US" sz="1400">
                <a:solidFill>
                  <a:srgbClr val="000000"/>
                </a:solidFill>
              </a:rPr>
              <a:t>elements of X-mas tree equipment and pumping units</a:t>
            </a:r>
            <a:r>
              <a:rPr lang="ru-RU" sz="1400">
                <a:solidFill>
                  <a:srgbClr val="000000"/>
                </a:solidFill>
              </a:rPr>
              <a:t>.</a:t>
            </a:r>
            <a:endParaRPr lang="en-US" sz="1400">
              <a:solidFill>
                <a:srgbClr val="000000"/>
              </a:solidFill>
            </a:endParaRP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</a:rPr>
              <a:t>Package of equipment</a:t>
            </a:r>
            <a:r>
              <a:rPr lang="ru-RU" sz="1400">
                <a:solidFill>
                  <a:srgbClr val="000000"/>
                </a:solidFill>
              </a:rPr>
              <a:t>: </a:t>
            </a:r>
            <a:r>
              <a:rPr lang="en-US" sz="1400">
                <a:solidFill>
                  <a:srgbClr val="000000"/>
                </a:solidFill>
              </a:rPr>
              <a:t>gas cutting equipment</a:t>
            </a:r>
            <a:r>
              <a:rPr lang="ru-RU" sz="1400">
                <a:solidFill>
                  <a:srgbClr val="000000"/>
                </a:solidFill>
              </a:rPr>
              <a:t>, </a:t>
            </a:r>
            <a:r>
              <a:rPr lang="en-US" sz="1400">
                <a:solidFill>
                  <a:srgbClr val="000000"/>
                </a:solidFill>
              </a:rPr>
              <a:t>welding equipment</a:t>
            </a:r>
            <a:r>
              <a:rPr lang="ru-RU" sz="1400">
                <a:solidFill>
                  <a:srgbClr val="000000"/>
                </a:solidFill>
              </a:rPr>
              <a:t>, </a:t>
            </a:r>
            <a:r>
              <a:rPr lang="en-US" sz="1400">
                <a:solidFill>
                  <a:srgbClr val="000000"/>
                </a:solidFill>
              </a:rPr>
              <a:t>painting equipment</a:t>
            </a:r>
            <a:r>
              <a:rPr lang="ru-RU" sz="1400">
                <a:solidFill>
                  <a:srgbClr val="000000"/>
                </a:solidFill>
              </a:rPr>
              <a:t>, </a:t>
            </a:r>
            <a:r>
              <a:rPr lang="en-US" sz="1400">
                <a:solidFill>
                  <a:srgbClr val="000000"/>
                </a:solidFill>
              </a:rPr>
              <a:t>pump-off equipment</a:t>
            </a:r>
            <a:r>
              <a:rPr lang="ru-RU" sz="1400">
                <a:solidFill>
                  <a:srgbClr val="000000"/>
                </a:solidFill>
              </a:rPr>
              <a:t>, </a:t>
            </a:r>
            <a:r>
              <a:rPr lang="en-US" sz="1400">
                <a:solidFill>
                  <a:srgbClr val="000000"/>
                </a:solidFill>
              </a:rPr>
              <a:t>machining equipment</a:t>
            </a:r>
            <a:r>
              <a:rPr lang="ru-RU" sz="1400">
                <a:solidFill>
                  <a:srgbClr val="000000"/>
                </a:solidFill>
              </a:rPr>
              <a:t>, </a:t>
            </a:r>
            <a:r>
              <a:rPr lang="en-US" sz="1400">
                <a:solidFill>
                  <a:srgbClr val="000000"/>
                </a:solidFill>
              </a:rPr>
              <a:t>knuckle boom crane</a:t>
            </a:r>
            <a:r>
              <a:rPr lang="ru-RU" sz="1400">
                <a:solidFill>
                  <a:srgbClr val="000000"/>
                </a:solidFill>
              </a:rPr>
              <a:t>, </a:t>
            </a:r>
            <a:r>
              <a:rPr lang="en-US" sz="1400">
                <a:solidFill>
                  <a:srgbClr val="000000"/>
                </a:solidFill>
              </a:rPr>
              <a:t>various tools</a:t>
            </a:r>
            <a:r>
              <a:rPr lang="ru-RU" sz="1400">
                <a:solidFill>
                  <a:srgbClr val="000000"/>
                </a:solidFill>
              </a:rPr>
              <a:t>.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/>
          </a:blip>
          <a:srcRect/>
          <a:stretch/>
        </p:blipFill>
        <p:spPr bwMode="auto">
          <a:xfrm>
            <a:off x="33944" y="5315556"/>
            <a:ext cx="3152516" cy="156142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5" name="TextBox 14"/>
          <p:cNvSpPr txBox="1"/>
          <p:nvPr/>
        </p:nvSpPr>
        <p:spPr>
          <a:xfrm>
            <a:off x="3239582" y="5476666"/>
            <a:ext cx="7362851" cy="11695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4" tIns="45712" rIns="91424" bIns="45712">
            <a:spAutoFit/>
          </a:bodyPr>
          <a:lstStyle/>
          <a:p>
            <a:pPr marL="171420" indent="-171420">
              <a:buFont typeface="Arial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</a:rPr>
              <a:t>Designed for heating up various process equipment</a:t>
            </a:r>
            <a:r>
              <a:rPr lang="ru-RU" sz="1400">
                <a:solidFill>
                  <a:srgbClr val="000000"/>
                </a:solidFill>
              </a:rPr>
              <a:t>, </a:t>
            </a:r>
            <a:r>
              <a:rPr lang="en-US" sz="1400">
                <a:solidFill>
                  <a:srgbClr val="000000"/>
                </a:solidFill>
              </a:rPr>
              <a:t>pipelines</a:t>
            </a:r>
            <a:r>
              <a:rPr lang="ru-RU" sz="1400">
                <a:solidFill>
                  <a:srgbClr val="000000"/>
                </a:solidFill>
              </a:rPr>
              <a:t>, </a:t>
            </a:r>
            <a:r>
              <a:rPr lang="en-US" sz="1400">
                <a:solidFill>
                  <a:srgbClr val="000000"/>
                </a:solidFill>
              </a:rPr>
              <a:t>engines and ventilation for production premises as well as for warming up aircraft engines and aircraft passenger compartments</a:t>
            </a:r>
            <a:r>
              <a:rPr lang="ru-RU" sz="1400">
                <a:solidFill>
                  <a:srgbClr val="000000"/>
                </a:solidFill>
              </a:rPr>
              <a:t>;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</a:rPr>
              <a:t>Features a heat generator, capacity</a:t>
            </a:r>
            <a:r>
              <a:rPr lang="ru-RU" sz="1400">
                <a:solidFill>
                  <a:srgbClr val="000000"/>
                </a:solidFill>
              </a:rPr>
              <a:t> 400 </a:t>
            </a:r>
            <a:r>
              <a:rPr lang="en-US" sz="1400">
                <a:solidFill>
                  <a:srgbClr val="000000"/>
                </a:solidFill>
              </a:rPr>
              <a:t>kW</a:t>
            </a:r>
            <a:endParaRPr lang="ru-RU" sz="1400">
              <a:solidFill>
                <a:srgbClr val="000000"/>
              </a:solidFill>
            </a:endParaRPr>
          </a:p>
          <a:p>
            <a:pPr marL="171420" indent="-171420">
              <a:buFont typeface="Arial" charset="0"/>
              <a:buChar char="•"/>
              <a:defRPr/>
            </a:pPr>
            <a:endParaRPr lang="ru-RU" sz="1400">
              <a:solidFill>
                <a:srgbClr val="000000"/>
              </a:solidFill>
            </a:endParaRPr>
          </a:p>
        </p:txBody>
      </p:sp>
      <p:sp>
        <p:nvSpPr>
          <p:cNvPr id="19468" name="Прямоугольник 5"/>
          <p:cNvSpPr>
            <a:spLocks noChangeArrowheads="1"/>
          </p:cNvSpPr>
          <p:nvPr/>
        </p:nvSpPr>
        <p:spPr bwMode="auto">
          <a:xfrm>
            <a:off x="107677" y="4899069"/>
            <a:ext cx="10450200" cy="336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Universal Mobile Air Heater</a:t>
            </a:r>
            <a:r>
              <a:rPr lang="ru-RU" altLang="ru-RU" sz="1600" b="1">
                <a:solidFill>
                  <a:srgbClr val="00458E"/>
                </a:solidFill>
                <a:cs typeface="Arial" charset="0"/>
              </a:rPr>
              <a:t> УМП-400 </a:t>
            </a: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on</a:t>
            </a:r>
            <a:r>
              <a:rPr lang="ru-RU" altLang="ru-RU" sz="1600" b="1">
                <a:solidFill>
                  <a:srgbClr val="00458E"/>
                </a:solidFill>
                <a:cs typeface="Arial" charset="0"/>
              </a:rPr>
              <a:t> КАМА</a:t>
            </a: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Z-</a:t>
            </a:r>
            <a:r>
              <a:rPr lang="ru-RU" altLang="ru-RU" sz="1600" b="1">
                <a:solidFill>
                  <a:srgbClr val="00458E"/>
                </a:solidFill>
                <a:cs typeface="Arial" charset="0"/>
              </a:rPr>
              <a:t>4326</a:t>
            </a: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 (</a:t>
            </a:r>
            <a:r>
              <a:rPr lang="ru-RU" altLang="ru-RU" sz="1600" b="1">
                <a:solidFill>
                  <a:srgbClr val="00458E"/>
                </a:solidFill>
                <a:cs typeface="Arial" charset="0"/>
              </a:rPr>
              <a:t>4</a:t>
            </a: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x</a:t>
            </a:r>
            <a:r>
              <a:rPr lang="ru-RU" altLang="ru-RU" sz="1600" b="1">
                <a:solidFill>
                  <a:srgbClr val="00458E"/>
                </a:solidFill>
                <a:cs typeface="Arial" charset="0"/>
              </a:rPr>
              <a:t>4</a:t>
            </a: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) Chassis</a:t>
            </a:r>
          </a:p>
        </p:txBody>
      </p:sp>
      <p:sp>
        <p:nvSpPr>
          <p:cNvPr id="19469" name="Прямоугольник 7"/>
          <p:cNvSpPr>
            <a:spLocks noChangeArrowheads="1"/>
          </p:cNvSpPr>
          <p:nvPr/>
        </p:nvSpPr>
        <p:spPr bwMode="auto">
          <a:xfrm>
            <a:off x="107676" y="1174447"/>
            <a:ext cx="10554164" cy="336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Repair and Service Unit for Pumping Units with Knuckle Boom Crane on</a:t>
            </a:r>
            <a:r>
              <a:rPr lang="ru-RU" altLang="ru-RU" sz="1600" b="1">
                <a:solidFill>
                  <a:srgbClr val="00458E"/>
                </a:solidFill>
                <a:cs typeface="Arial" charset="0"/>
              </a:rPr>
              <a:t> КАМА</a:t>
            </a: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Z-</a:t>
            </a:r>
            <a:r>
              <a:rPr lang="ru-RU" altLang="ru-RU" sz="1600" b="1">
                <a:solidFill>
                  <a:srgbClr val="00458E"/>
                </a:solidFill>
                <a:cs typeface="Arial" charset="0"/>
              </a:rPr>
              <a:t>43118</a:t>
            </a: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 (6x6) Chassis</a:t>
            </a:r>
            <a:endParaRPr lang="ru-RU" altLang="ru-RU" sz="1600">
              <a:cs typeface="Arial" charset="0"/>
            </a:endParaRPr>
          </a:p>
        </p:txBody>
      </p:sp>
      <p:sp>
        <p:nvSpPr>
          <p:cNvPr id="19470" name="Прямоугольник 10"/>
          <p:cNvSpPr>
            <a:spLocks noChangeArrowheads="1"/>
          </p:cNvSpPr>
          <p:nvPr/>
        </p:nvSpPr>
        <p:spPr bwMode="auto">
          <a:xfrm>
            <a:off x="79830" y="2994751"/>
            <a:ext cx="10582010" cy="336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Unit for Surface Repairs of Waterways</a:t>
            </a:r>
            <a:r>
              <a:rPr lang="ru-RU" altLang="ru-RU" sz="1600" b="1">
                <a:solidFill>
                  <a:srgbClr val="00458E"/>
                </a:solidFill>
                <a:cs typeface="Arial" charset="0"/>
              </a:rPr>
              <a:t> </a:t>
            </a: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with Knuckle Boom Crane on</a:t>
            </a:r>
            <a:r>
              <a:rPr lang="ru-RU" altLang="ru-RU" sz="1600" b="1">
                <a:solidFill>
                  <a:srgbClr val="00458E"/>
                </a:solidFill>
                <a:cs typeface="Arial" charset="0"/>
              </a:rPr>
              <a:t> КАМА</a:t>
            </a: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Z-</a:t>
            </a:r>
            <a:r>
              <a:rPr lang="ru-RU" altLang="ru-RU" sz="1600" b="1">
                <a:solidFill>
                  <a:srgbClr val="00458E"/>
                </a:solidFill>
                <a:cs typeface="Arial" charset="0"/>
              </a:rPr>
              <a:t>43118</a:t>
            </a: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 (6x6) Chassis</a:t>
            </a:r>
          </a:p>
        </p:txBody>
      </p:sp>
    </p:spTree>
    <p:extLst>
      <p:ext uri="{BB962C8B-B14F-4D97-AF65-F5344CB8AC3E}">
        <p14:creationId xmlns:p14="http://schemas.microsoft.com/office/powerpoint/2010/main" val="36175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astais.ru/netcat_files/userfiles/442630.jpg"/>
          <p:cNvPicPr>
            <a:picLocks noChangeAspect="1" noChangeArrowheads="1"/>
          </p:cNvPicPr>
          <p:nvPr/>
        </p:nvPicPr>
        <p:blipFill>
          <a:blip r:embed="rId2" cstate="email">
            <a:extLst/>
          </a:blip>
          <a:srcRect/>
          <a:stretch>
            <a:fillRect/>
          </a:stretch>
        </p:blipFill>
        <p:spPr bwMode="auto">
          <a:xfrm>
            <a:off x="482478" y="1764408"/>
            <a:ext cx="3064023" cy="188434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0485" name="TextBox 5"/>
          <p:cNvSpPr txBox="1">
            <a:spLocks noChangeArrowheads="1"/>
          </p:cNvSpPr>
          <p:nvPr/>
        </p:nvSpPr>
        <p:spPr bwMode="auto">
          <a:xfrm>
            <a:off x="666481" y="899650"/>
            <a:ext cx="9683468" cy="33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Units for Construction</a:t>
            </a:r>
            <a:r>
              <a:rPr lang="ru-RU" altLang="ru-RU" sz="1600" b="1">
                <a:solidFill>
                  <a:srgbClr val="00458E"/>
                </a:solidFill>
                <a:cs typeface="Arial" charset="0"/>
              </a:rPr>
              <a:t>, </a:t>
            </a: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Repairs and Service of Pipelines</a:t>
            </a:r>
            <a:endParaRPr lang="ru-RU" altLang="ru-RU" sz="1600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20486" name="Rectangle 15"/>
          <p:cNvSpPr>
            <a:spLocks noChangeArrowheads="1"/>
          </p:cNvSpPr>
          <p:nvPr/>
        </p:nvSpPr>
        <p:spPr bwMode="auto">
          <a:xfrm>
            <a:off x="161516" y="1260211"/>
            <a:ext cx="3731551" cy="53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Pipe Truck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 442630 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on 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КАМА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Z-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65224 (6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x6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)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 Chassis</a:t>
            </a:r>
            <a:endParaRPr lang="ru-RU" altLang="ru-RU" sz="1400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7757" y="3563596"/>
            <a:ext cx="3906061" cy="6924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4" tIns="45712" rIns="91424" bIns="45712">
            <a:spAutoFit/>
          </a:bodyPr>
          <a:lstStyle/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Length of Pipes Transported up to</a:t>
            </a:r>
            <a:r>
              <a:rPr lang="ru-RU" sz="1300">
                <a:solidFill>
                  <a:srgbClr val="000000"/>
                </a:solidFill>
              </a:rPr>
              <a:t> 36 </a:t>
            </a:r>
            <a:r>
              <a:rPr lang="en-US" sz="1300">
                <a:solidFill>
                  <a:srgbClr val="000000"/>
                </a:solidFill>
              </a:rPr>
              <a:t>m</a:t>
            </a:r>
            <a:r>
              <a:rPr lang="ru-RU" sz="1300">
                <a:solidFill>
                  <a:srgbClr val="000000"/>
                </a:solidFill>
              </a:rPr>
              <a:t>;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High load carrying capacity</a:t>
            </a:r>
            <a:r>
              <a:rPr lang="ru-RU" sz="1300">
                <a:solidFill>
                  <a:srgbClr val="000000"/>
                </a:solidFill>
              </a:rPr>
              <a:t> – 36 </a:t>
            </a:r>
            <a:r>
              <a:rPr lang="en-US" sz="1300">
                <a:solidFill>
                  <a:srgbClr val="000000"/>
                </a:solidFill>
              </a:rPr>
              <a:t>tons</a:t>
            </a:r>
            <a:r>
              <a:rPr lang="ru-RU" sz="1300">
                <a:solidFill>
                  <a:srgbClr val="000000"/>
                </a:solidFill>
              </a:rPr>
              <a:t>;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High engine horsepower rating</a:t>
            </a:r>
            <a:r>
              <a:rPr lang="ru-RU" sz="1300">
                <a:solidFill>
                  <a:srgbClr val="000000"/>
                </a:solidFill>
              </a:rPr>
              <a:t> – 400  </a:t>
            </a:r>
            <a:r>
              <a:rPr lang="en-US" sz="1300">
                <a:solidFill>
                  <a:srgbClr val="000000"/>
                </a:solidFill>
              </a:rPr>
              <a:t>HP</a:t>
            </a:r>
            <a:r>
              <a:rPr lang="ru-RU" sz="130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0488" name="Picture 5" descr="http://krpr.biz/images/1-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494" y="1540257"/>
            <a:ext cx="2840434" cy="152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Rectangle 15"/>
          <p:cNvSpPr>
            <a:spLocks noChangeArrowheads="1"/>
          </p:cNvSpPr>
          <p:nvPr/>
        </p:nvSpPr>
        <p:spPr bwMode="auto">
          <a:xfrm>
            <a:off x="4986540" y="1155193"/>
            <a:ext cx="3809524" cy="53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Mobile Pump Unit 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ПНУ-2 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on 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КАМА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Z-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43118 (6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x6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)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 Chassis</a:t>
            </a:r>
            <a:endParaRPr lang="ru-RU" altLang="ru-RU" sz="1400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23774" y="2861729"/>
            <a:ext cx="6352919" cy="1492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4" tIns="45712" rIns="91424" bIns="45712">
            <a:spAutoFit/>
          </a:bodyPr>
          <a:lstStyle/>
          <a:p>
            <a:pPr>
              <a:defRPr/>
            </a:pPr>
            <a:r>
              <a:rPr lang="en-US" sz="1300" dirty="0">
                <a:solidFill>
                  <a:srgbClr val="000000"/>
                </a:solidFill>
              </a:rPr>
              <a:t>Designed for</a:t>
            </a:r>
            <a:r>
              <a:rPr lang="ru-RU" sz="1300" dirty="0">
                <a:solidFill>
                  <a:srgbClr val="000000"/>
                </a:solidFill>
              </a:rPr>
              <a:t>: 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300" dirty="0">
                <a:solidFill>
                  <a:srgbClr val="000000"/>
                </a:solidFill>
              </a:rPr>
              <a:t>Pumping oil out of the pipeline to empty it out for repairs</a:t>
            </a:r>
            <a:r>
              <a:rPr lang="ru-RU" sz="1300" dirty="0">
                <a:solidFill>
                  <a:srgbClr val="000000"/>
                </a:solidFill>
              </a:rPr>
              <a:t>;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300" dirty="0">
                <a:solidFill>
                  <a:srgbClr val="000000"/>
                </a:solidFill>
              </a:rPr>
              <a:t>Collecting oil and petroleum products from open oil storage pits and pumping them into the main oil pipelines</a:t>
            </a:r>
            <a:r>
              <a:rPr lang="ru-RU" sz="1300" dirty="0">
                <a:solidFill>
                  <a:srgbClr val="000000"/>
                </a:solidFill>
              </a:rPr>
              <a:t>;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300" dirty="0">
                <a:solidFill>
                  <a:srgbClr val="000000"/>
                </a:solidFill>
              </a:rPr>
              <a:t>Filling the main oil pipelines up with water from open water reservoirs when hydraulic tests are prepared</a:t>
            </a:r>
            <a:r>
              <a:rPr lang="ru-RU" sz="1300" dirty="0">
                <a:solidFill>
                  <a:srgbClr val="000000"/>
                </a:solidFill>
              </a:rPr>
              <a:t> (</a:t>
            </a:r>
            <a:r>
              <a:rPr lang="en-US" sz="1300" dirty="0">
                <a:solidFill>
                  <a:srgbClr val="000000"/>
                </a:solidFill>
              </a:rPr>
              <a:t>re-testing</a:t>
            </a:r>
            <a:r>
              <a:rPr lang="ru-RU" sz="1300" dirty="0">
                <a:solidFill>
                  <a:srgbClr val="000000"/>
                </a:solidFill>
              </a:rPr>
              <a:t>) </a:t>
            </a:r>
            <a:r>
              <a:rPr lang="en-US" sz="1300" dirty="0">
                <a:solidFill>
                  <a:srgbClr val="000000"/>
                </a:solidFill>
              </a:rPr>
              <a:t>for main oil pipelines</a:t>
            </a:r>
            <a:r>
              <a:rPr lang="ru-RU" sz="1300" dirty="0">
                <a:solidFill>
                  <a:srgbClr val="000000"/>
                </a:solidFill>
              </a:rPr>
              <a:t>;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300" dirty="0">
                <a:solidFill>
                  <a:srgbClr val="000000"/>
                </a:solidFill>
              </a:rPr>
              <a:t>Operating as a temporary oil pumping station for the main oil pipeline</a:t>
            </a:r>
            <a:r>
              <a:rPr lang="ru-RU" sz="13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0491" name="TextBox 12"/>
          <p:cNvSpPr txBox="1">
            <a:spLocks noChangeArrowheads="1"/>
          </p:cNvSpPr>
          <p:nvPr/>
        </p:nvSpPr>
        <p:spPr bwMode="auto">
          <a:xfrm>
            <a:off x="161516" y="4212955"/>
            <a:ext cx="10429778" cy="33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Units for Current Repairs of Oil Wells</a:t>
            </a:r>
            <a:endParaRPr lang="ru-RU" altLang="ru-RU" sz="1600" b="1">
              <a:solidFill>
                <a:srgbClr val="00458E"/>
              </a:solidFill>
              <a:cs typeface="Arial" charset="0"/>
            </a:endParaRPr>
          </a:p>
        </p:txBody>
      </p:sp>
      <p:pic>
        <p:nvPicPr>
          <p:cNvPr id="20492" name="Picture 7" descr="АДПМ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1"/>
          <a:stretch>
            <a:fillRect/>
          </a:stretch>
        </p:blipFill>
        <p:spPr bwMode="auto">
          <a:xfrm>
            <a:off x="1241995" y="4932324"/>
            <a:ext cx="2951824" cy="14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3" name="Rectangle 15"/>
          <p:cNvSpPr>
            <a:spLocks noChangeArrowheads="1"/>
          </p:cNvSpPr>
          <p:nvPr/>
        </p:nvSpPr>
        <p:spPr bwMode="auto">
          <a:xfrm>
            <a:off x="464124" y="4500002"/>
            <a:ext cx="4667224" cy="53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Unit for Paraffin Removal of Oil Wells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 АДПМ-12/150 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on 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КАМА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Z-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43118 (6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x6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)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 Chassis</a:t>
            </a:r>
            <a:endParaRPr lang="ru-RU" altLang="ru-RU" sz="1400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7758" y="6229291"/>
            <a:ext cx="5058943" cy="4924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4" tIns="45712" rIns="91424" bIns="45712">
            <a:spAutoFit/>
          </a:bodyPr>
          <a:lstStyle/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Designed for heating up and pumping hot oil into the wells in order to remove paraffin</a:t>
            </a:r>
            <a:r>
              <a:rPr lang="ru-RU" sz="1300">
                <a:solidFill>
                  <a:srgbClr val="000000"/>
                </a:solidFill>
              </a:rPr>
              <a:t>, </a:t>
            </a:r>
            <a:r>
              <a:rPr lang="en-US" sz="1300">
                <a:solidFill>
                  <a:srgbClr val="000000"/>
                </a:solidFill>
              </a:rPr>
              <a:t>hot water supply for technical purposes</a:t>
            </a:r>
            <a:r>
              <a:rPr lang="ru-RU" sz="130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20495" name="Picture 9" descr="http://www.sinergia.ru/userfiles/Image/peredvizhnye/sin32_05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971" y="4893817"/>
            <a:ext cx="3152325" cy="147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6" name="Rectangle 15"/>
          <p:cNvSpPr>
            <a:spLocks noChangeArrowheads="1"/>
          </p:cNvSpPr>
          <p:nvPr/>
        </p:nvSpPr>
        <p:spPr bwMode="auto">
          <a:xfrm>
            <a:off x="5491506" y="4500002"/>
            <a:ext cx="4665368" cy="53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Unit for Acid Treatment of Wells on 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КАМА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Z-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43118 (6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x6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)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 Chassis</a:t>
            </a:r>
            <a:endParaRPr lang="ru-RU" altLang="ru-RU" sz="1400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448808" y="6229291"/>
            <a:ext cx="5083078" cy="6924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4" tIns="45712" rIns="91424" bIns="45712">
            <a:spAutoFit/>
          </a:bodyPr>
          <a:lstStyle/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Designed to transport inhibited hydrochloric acid and to pump liquid media into wells when treating the well bottom zone with hydrochloric acid</a:t>
            </a:r>
            <a:endParaRPr lang="ru-RU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95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extBox 6"/>
          <p:cNvSpPr txBox="1">
            <a:spLocks noChangeArrowheads="1"/>
          </p:cNvSpPr>
          <p:nvPr/>
        </p:nvSpPr>
        <p:spPr bwMode="auto">
          <a:xfrm>
            <a:off x="657198" y="1186699"/>
            <a:ext cx="9683468" cy="33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No. 1 TRUCK MANUFACTURER COMPANY </a:t>
            </a:r>
            <a:endParaRPr lang="ru-RU" altLang="ru-RU" sz="1600" b="1">
              <a:solidFill>
                <a:srgbClr val="00458E"/>
              </a:solidFill>
              <a:cs typeface="Arial" charset="0"/>
            </a:endParaRPr>
          </a:p>
        </p:txBody>
      </p:sp>
      <p:pic>
        <p:nvPicPr>
          <p:cNvPr id="3079" name="Picture 20" descr="6520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16" y="3997668"/>
            <a:ext cx="2619511" cy="274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Заголовок 1"/>
          <p:cNvSpPr txBox="1">
            <a:spLocks/>
          </p:cNvSpPr>
          <p:nvPr/>
        </p:nvSpPr>
        <p:spPr bwMode="auto">
          <a:xfrm>
            <a:off x="6473593" y="3059512"/>
            <a:ext cx="3959899" cy="86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69" tIns="52135" rIns="104269" bIns="52135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3300"/>
              </a:buClr>
              <a:buFont typeface="Wingdings" pitchFamily="2" charset="2"/>
              <a:buChar char="§"/>
            </a:pPr>
            <a:r>
              <a:rPr lang="ru-RU" altLang="ru-RU" sz="1700" b="1">
                <a:solidFill>
                  <a:srgbClr val="00458E"/>
                </a:solidFill>
                <a:cs typeface="Arial" charset="0"/>
              </a:rPr>
              <a:t> </a:t>
            </a:r>
            <a:r>
              <a:rPr lang="en-US" altLang="ru-RU" sz="1700" b="1">
                <a:solidFill>
                  <a:srgbClr val="00458E"/>
                </a:solidFill>
                <a:cs typeface="Arial" charset="0"/>
              </a:rPr>
              <a:t>Sales and service network across Russia:</a:t>
            </a:r>
            <a:endParaRPr lang="ru-RU" altLang="ru-RU" sz="1700" b="1">
              <a:solidFill>
                <a:srgbClr val="00458E"/>
              </a:solidFill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700" b="1">
                <a:solidFill>
                  <a:srgbClr val="00458E"/>
                </a:solidFill>
                <a:cs typeface="Arial" charset="0"/>
              </a:rPr>
              <a:t>210 </a:t>
            </a:r>
            <a:r>
              <a:rPr lang="en-US" altLang="ru-RU" sz="1700" b="1">
                <a:solidFill>
                  <a:srgbClr val="00458E"/>
                </a:solidFill>
                <a:cs typeface="Arial" charset="0"/>
              </a:rPr>
              <a:t>dealers</a:t>
            </a:r>
            <a:r>
              <a:rPr lang="ru-RU" altLang="ru-RU" sz="1700" b="1">
                <a:solidFill>
                  <a:srgbClr val="00458E"/>
                </a:solidFill>
                <a:cs typeface="Arial" charset="0"/>
              </a:rPr>
              <a:t> </a:t>
            </a:r>
          </a:p>
        </p:txBody>
      </p:sp>
      <p:sp>
        <p:nvSpPr>
          <p:cNvPr id="3081" name="Заголовок 1"/>
          <p:cNvSpPr txBox="1">
            <a:spLocks/>
          </p:cNvSpPr>
          <p:nvPr/>
        </p:nvSpPr>
        <p:spPr bwMode="auto">
          <a:xfrm>
            <a:off x="90969" y="3115520"/>
            <a:ext cx="4247656" cy="665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69" tIns="52135" rIns="104269" bIns="52135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3300"/>
              </a:buClr>
              <a:buFont typeface="Wingdings" pitchFamily="2" charset="2"/>
              <a:buChar char="§"/>
            </a:pPr>
            <a:r>
              <a:rPr lang="ru-RU" altLang="ru-RU" sz="1700" b="1">
                <a:solidFill>
                  <a:srgbClr val="00458E"/>
                </a:solidFill>
                <a:cs typeface="Arial" charset="0"/>
              </a:rPr>
              <a:t> </a:t>
            </a:r>
            <a:r>
              <a:rPr lang="en-US" altLang="ru-RU" sz="1700" b="1">
                <a:solidFill>
                  <a:srgbClr val="00458E"/>
                </a:solidFill>
                <a:cs typeface="Arial" charset="0"/>
              </a:rPr>
              <a:t>Russian market share 201</a:t>
            </a:r>
            <a:r>
              <a:rPr lang="ru-RU" altLang="ru-RU" sz="1700" b="1">
                <a:solidFill>
                  <a:srgbClr val="00458E"/>
                </a:solidFill>
                <a:cs typeface="Arial" charset="0"/>
              </a:rPr>
              <a:t>5</a:t>
            </a:r>
            <a:r>
              <a:rPr lang="en-US" altLang="ru-RU" sz="1700" b="1">
                <a:solidFill>
                  <a:srgbClr val="00458E"/>
                </a:solidFill>
                <a:cs typeface="Arial" charset="0"/>
              </a:rPr>
              <a:t> </a:t>
            </a:r>
            <a:r>
              <a:rPr lang="ru-RU" altLang="ru-RU" sz="1700" b="1">
                <a:solidFill>
                  <a:srgbClr val="00458E"/>
                </a:solidFill>
                <a:cs typeface="Arial" charset="0"/>
              </a:rPr>
              <a:t>– 5</a:t>
            </a:r>
            <a:r>
              <a:rPr lang="en-US" altLang="ru-RU" sz="1700" b="1">
                <a:solidFill>
                  <a:srgbClr val="00458E"/>
                </a:solidFill>
                <a:cs typeface="Arial" charset="0"/>
              </a:rPr>
              <a:t>7</a:t>
            </a:r>
            <a:r>
              <a:rPr lang="ru-RU" altLang="ru-RU" sz="1700" b="1">
                <a:solidFill>
                  <a:srgbClr val="00458E"/>
                </a:solidFill>
                <a:cs typeface="Arial" charset="0"/>
              </a:rPr>
              <a:t>%</a:t>
            </a:r>
          </a:p>
        </p:txBody>
      </p:sp>
      <p:sp>
        <p:nvSpPr>
          <p:cNvPr id="3082" name="Заголовок 1"/>
          <p:cNvSpPr txBox="1">
            <a:spLocks/>
          </p:cNvSpPr>
          <p:nvPr/>
        </p:nvSpPr>
        <p:spPr bwMode="auto">
          <a:xfrm>
            <a:off x="6570130" y="1907819"/>
            <a:ext cx="3672143" cy="66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69" tIns="52135" rIns="104269" bIns="52135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3300"/>
              </a:buClr>
              <a:buFont typeface="Wingdings" pitchFamily="2" charset="2"/>
              <a:buChar char="§"/>
            </a:pPr>
            <a:r>
              <a:rPr lang="ru-RU" altLang="ru-RU" sz="1700" b="1">
                <a:solidFill>
                  <a:srgbClr val="00458E"/>
                </a:solidFill>
                <a:cs typeface="Arial" charset="0"/>
              </a:rPr>
              <a:t> </a:t>
            </a:r>
            <a:r>
              <a:rPr lang="en-US" altLang="ru-RU" sz="1700" b="1">
                <a:solidFill>
                  <a:srgbClr val="00458E"/>
                </a:solidFill>
                <a:cs typeface="Arial" charset="0"/>
              </a:rPr>
              <a:t>Production capacity</a:t>
            </a:r>
            <a:r>
              <a:rPr lang="ru-RU" altLang="ru-RU" sz="1700" b="1">
                <a:solidFill>
                  <a:srgbClr val="00458E"/>
                </a:solidFill>
                <a:cs typeface="Arial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700" b="1">
                <a:solidFill>
                  <a:srgbClr val="FF0000"/>
                </a:solidFill>
                <a:cs typeface="Arial" charset="0"/>
              </a:rPr>
              <a:t>  </a:t>
            </a:r>
            <a:r>
              <a:rPr lang="ru-RU" altLang="ru-RU" sz="1700" b="1">
                <a:solidFill>
                  <a:srgbClr val="00458E"/>
                </a:solidFill>
                <a:cs typeface="Arial" charset="0"/>
              </a:rPr>
              <a:t>60</a:t>
            </a:r>
            <a:r>
              <a:rPr lang="en-US" altLang="ru-RU" sz="1700" b="1">
                <a:solidFill>
                  <a:srgbClr val="00458E"/>
                </a:solidFill>
                <a:cs typeface="Arial" charset="0"/>
              </a:rPr>
              <a:t> thousands trucks per year</a:t>
            </a:r>
            <a:endParaRPr lang="ru-RU" altLang="ru-RU" sz="1700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3083" name="Заголовок 1"/>
          <p:cNvSpPr txBox="1">
            <a:spLocks/>
          </p:cNvSpPr>
          <p:nvPr/>
        </p:nvSpPr>
        <p:spPr bwMode="auto">
          <a:xfrm>
            <a:off x="2823727" y="4571764"/>
            <a:ext cx="2042142" cy="108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69" tIns="52135" rIns="104269" bIns="52135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3300"/>
              </a:buClr>
              <a:buFont typeface="Wingdings" pitchFamily="2" charset="2"/>
              <a:buChar char="§"/>
            </a:pPr>
            <a:r>
              <a:rPr lang="ru-RU" altLang="ru-RU" sz="1700" b="1">
                <a:solidFill>
                  <a:srgbClr val="00458E"/>
                </a:solidFill>
                <a:cs typeface="Arial" charset="0"/>
              </a:rPr>
              <a:t> 13</a:t>
            </a:r>
            <a:r>
              <a:rPr lang="en-US" altLang="ru-RU" sz="1700" b="1">
                <a:solidFill>
                  <a:srgbClr val="00458E"/>
                </a:solidFill>
                <a:cs typeface="Arial" charset="0"/>
              </a:rPr>
              <a:t> time Dakar rally champion</a:t>
            </a:r>
            <a:endParaRPr lang="ru-RU" altLang="ru-RU" sz="1700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3084" name="Заголовок 1"/>
          <p:cNvSpPr txBox="1">
            <a:spLocks/>
          </p:cNvSpPr>
          <p:nvPr/>
        </p:nvSpPr>
        <p:spPr bwMode="auto">
          <a:xfrm>
            <a:off x="586652" y="1620771"/>
            <a:ext cx="3319410" cy="129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69" tIns="52135" rIns="104269" bIns="52135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3300"/>
              </a:buClr>
              <a:buFont typeface="Wingdings" pitchFamily="2" charset="2"/>
              <a:buChar char="§"/>
            </a:pPr>
            <a:r>
              <a:rPr lang="ru-RU" altLang="ru-RU" sz="1700" b="1">
                <a:solidFill>
                  <a:srgbClr val="00458E"/>
                </a:solidFill>
                <a:cs typeface="Arial" charset="0"/>
              </a:rPr>
              <a:t> </a:t>
            </a:r>
            <a:r>
              <a:rPr lang="en-US" altLang="ru-RU" sz="1700" b="1">
                <a:solidFill>
                  <a:srgbClr val="00458E"/>
                </a:solidFill>
                <a:cs typeface="Arial" charset="0"/>
              </a:rPr>
              <a:t>Wide model range: </a:t>
            </a:r>
            <a:r>
              <a:rPr lang="ru-RU" altLang="ru-RU" sz="1700" b="1">
                <a:solidFill>
                  <a:srgbClr val="00458E"/>
                </a:solidFill>
                <a:cs typeface="Arial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>
                <a:srgbClr val="FF3300"/>
              </a:buClr>
              <a:buFontTx/>
              <a:buNone/>
            </a:pPr>
            <a:r>
              <a:rPr lang="en-US" altLang="ru-RU" sz="1700" b="1">
                <a:solidFill>
                  <a:srgbClr val="00458E"/>
                </a:solidFill>
                <a:cs typeface="Arial" charset="0"/>
              </a:rPr>
              <a:t>More than </a:t>
            </a:r>
            <a:r>
              <a:rPr lang="ru-RU" altLang="ru-RU" sz="1700" b="1">
                <a:solidFill>
                  <a:srgbClr val="00458E"/>
                </a:solidFill>
                <a:cs typeface="Arial" charset="0"/>
              </a:rPr>
              <a:t>40 </a:t>
            </a:r>
            <a:r>
              <a:rPr lang="en-US" altLang="ru-RU" sz="1700" b="1">
                <a:solidFill>
                  <a:srgbClr val="00458E"/>
                </a:solidFill>
                <a:cs typeface="Arial" charset="0"/>
              </a:rPr>
              <a:t>models and</a:t>
            </a:r>
            <a:r>
              <a:rPr lang="ru-RU" altLang="ru-RU" sz="1700" b="1">
                <a:solidFill>
                  <a:srgbClr val="00458E"/>
                </a:solidFill>
                <a:cs typeface="Arial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>
                <a:srgbClr val="FF3300"/>
              </a:buClr>
              <a:buFontTx/>
              <a:buNone/>
            </a:pPr>
            <a:r>
              <a:rPr lang="ru-RU" altLang="ru-RU" sz="1700" b="1">
                <a:solidFill>
                  <a:srgbClr val="00458E"/>
                </a:solidFill>
                <a:cs typeface="Arial" charset="0"/>
              </a:rPr>
              <a:t>1500 </a:t>
            </a:r>
            <a:r>
              <a:rPr lang="en-US" altLang="ru-RU" sz="1700" b="1">
                <a:solidFill>
                  <a:srgbClr val="00458E"/>
                </a:solidFill>
                <a:cs typeface="Arial" charset="0"/>
              </a:rPr>
              <a:t>configurations</a:t>
            </a:r>
            <a:endParaRPr lang="ru-RU" altLang="ru-RU" sz="1700" b="1">
              <a:solidFill>
                <a:srgbClr val="00458E"/>
              </a:solidFill>
              <a:cs typeface="Arial" charset="0"/>
            </a:endParaRPr>
          </a:p>
        </p:txBody>
      </p:sp>
      <p:pic>
        <p:nvPicPr>
          <p:cNvPr id="3085" name="Picture 17" descr="лого КАМАЗ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381" y="2053094"/>
            <a:ext cx="1451778" cy="215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D:\commod\Новая папка\KAMAZ 5490-2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"/>
          <a:stretch>
            <a:fillRect/>
          </a:stretch>
        </p:blipFill>
        <p:spPr bwMode="auto">
          <a:xfrm>
            <a:off x="7513229" y="3924156"/>
            <a:ext cx="3180172" cy="2700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7" name="Заголовок 1"/>
          <p:cNvSpPr txBox="1">
            <a:spLocks/>
          </p:cNvSpPr>
          <p:nvPr/>
        </p:nvSpPr>
        <p:spPr bwMode="auto">
          <a:xfrm>
            <a:off x="5201894" y="4717039"/>
            <a:ext cx="2521118" cy="1008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69" tIns="52135" rIns="104269" bIns="52135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3300"/>
              </a:buClr>
              <a:buFont typeface="Wingdings" pitchFamily="2" charset="2"/>
              <a:buChar char="§"/>
            </a:pPr>
            <a:r>
              <a:rPr lang="ru-RU" altLang="ru-RU" sz="1700" b="1">
                <a:solidFill>
                  <a:srgbClr val="00458E"/>
                </a:solidFill>
                <a:cs typeface="Arial" charset="0"/>
              </a:rPr>
              <a:t> 1</a:t>
            </a:r>
            <a:r>
              <a:rPr lang="en-US" altLang="ru-RU" sz="1700" b="1">
                <a:solidFill>
                  <a:srgbClr val="00458E"/>
                </a:solidFill>
                <a:cs typeface="Arial" charset="0"/>
              </a:rPr>
              <a:t>4</a:t>
            </a:r>
            <a:r>
              <a:rPr lang="ru-RU" altLang="ru-RU" sz="1700" b="1">
                <a:solidFill>
                  <a:srgbClr val="00458E"/>
                </a:solidFill>
                <a:cs typeface="Arial" charset="0"/>
              </a:rPr>
              <a:t> </a:t>
            </a:r>
            <a:r>
              <a:rPr lang="en-US" altLang="ru-RU" sz="1700" b="1">
                <a:solidFill>
                  <a:srgbClr val="00458E"/>
                </a:solidFill>
                <a:cs typeface="Arial" charset="0"/>
              </a:rPr>
              <a:t>times recognized as</a:t>
            </a:r>
            <a:r>
              <a:rPr lang="ru-RU" altLang="ru-RU" sz="1700" b="1">
                <a:solidFill>
                  <a:srgbClr val="00458E"/>
                </a:solidFill>
                <a:cs typeface="Arial" charset="0"/>
              </a:rPr>
              <a:t> </a:t>
            </a:r>
            <a:r>
              <a:rPr lang="en-US" altLang="ru-RU" sz="1700" b="1">
                <a:solidFill>
                  <a:srgbClr val="00458E"/>
                </a:solidFill>
                <a:cs typeface="Arial" charset="0"/>
              </a:rPr>
              <a:t>“Best Russian exporter”</a:t>
            </a:r>
            <a:endParaRPr lang="ru-RU" altLang="ru-RU" sz="1700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3088" name="Заголовок 1"/>
          <p:cNvSpPr txBox="1">
            <a:spLocks/>
          </p:cNvSpPr>
          <p:nvPr/>
        </p:nvSpPr>
        <p:spPr bwMode="auto">
          <a:xfrm>
            <a:off x="3042794" y="5964997"/>
            <a:ext cx="4138122" cy="64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69" tIns="52135" rIns="104269" bIns="52135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3300"/>
              </a:buClr>
              <a:buFont typeface="Wingdings" pitchFamily="2" charset="2"/>
              <a:buChar char="§"/>
            </a:pPr>
            <a:r>
              <a:rPr lang="ru-RU" altLang="ru-RU" sz="1600" b="1">
                <a:solidFill>
                  <a:srgbClr val="00458E"/>
                </a:solidFill>
                <a:cs typeface="Arial" charset="0"/>
              </a:rPr>
              <a:t> 1</a:t>
            </a: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5</a:t>
            </a:r>
            <a:r>
              <a:rPr lang="en-US" altLang="ru-RU" sz="1600" b="1" baseline="30000">
                <a:solidFill>
                  <a:srgbClr val="00458E"/>
                </a:solidFill>
                <a:cs typeface="Arial" charset="0"/>
              </a:rPr>
              <a:t>th</a:t>
            </a: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 place in world rating of heavy trucks manufacturers</a:t>
            </a:r>
            <a:endParaRPr lang="ru-RU" altLang="ru-RU" sz="1600" b="1">
              <a:solidFill>
                <a:srgbClr val="00458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0895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30000" decel="36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111390" y="813887"/>
            <a:ext cx="10429778" cy="33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Units for Current Repairs of Oil Wells</a:t>
            </a:r>
            <a:endParaRPr lang="ru-RU" altLang="ru-RU" sz="1600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21509" name="Rectangle 15"/>
          <p:cNvSpPr>
            <a:spLocks noChangeArrowheads="1"/>
          </p:cNvSpPr>
          <p:nvPr/>
        </p:nvSpPr>
        <p:spPr bwMode="auto">
          <a:xfrm>
            <a:off x="679477" y="1155193"/>
            <a:ext cx="4667224" cy="53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Cementing Unit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 УНБ-160х40 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on 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КАМА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Z-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43118 (6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x6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)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 Chassis</a:t>
            </a:r>
            <a:endParaRPr lang="ru-RU" altLang="ru-RU" sz="1400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0832" y="3309804"/>
            <a:ext cx="4722918" cy="8925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4" tIns="45712" rIns="91424" bIns="45712">
            <a:spAutoFit/>
          </a:bodyPr>
          <a:lstStyle/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Designed for pumping liquid media when cementing, washing and pressurizing operations are carried out  during the process of drilling</a:t>
            </a:r>
            <a:r>
              <a:rPr lang="ru-RU" sz="1300">
                <a:solidFill>
                  <a:srgbClr val="000000"/>
                </a:solidFill>
              </a:rPr>
              <a:t>, </a:t>
            </a:r>
            <a:r>
              <a:rPr lang="en-US" sz="1300">
                <a:solidFill>
                  <a:srgbClr val="000000"/>
                </a:solidFill>
              </a:rPr>
              <a:t>well completion and well workover</a:t>
            </a:r>
            <a:r>
              <a:rPr lang="ru-RU" sz="1300">
                <a:solidFill>
                  <a:srgbClr val="000000"/>
                </a:solidFill>
              </a:rPr>
              <a:t>.</a:t>
            </a:r>
          </a:p>
          <a:p>
            <a:pPr marL="171420" indent="-171420">
              <a:buFont typeface="Arial" charset="0"/>
              <a:buChar char="•"/>
              <a:defRPr/>
            </a:pPr>
            <a:endParaRPr lang="ru-RU" sz="1300">
              <a:solidFill>
                <a:srgbClr val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6153" y="3061262"/>
            <a:ext cx="5110926" cy="8925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4" tIns="45712" rIns="91424" bIns="45712">
            <a:spAutoFit/>
          </a:bodyPr>
          <a:lstStyle/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Designed for lowering and lifting operations during well logging on the wells down to 5000 m deep</a:t>
            </a:r>
            <a:r>
              <a:rPr lang="ru-RU" sz="1300">
                <a:solidFill>
                  <a:srgbClr val="000000"/>
                </a:solidFill>
              </a:rPr>
              <a:t>.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Winch with hydraulic and mechanical drive which meets stringent reliability, simplicity of control and service requirements</a:t>
            </a:r>
            <a:r>
              <a:rPr lang="ru-RU" sz="130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1512" name="Rectangle 15"/>
          <p:cNvSpPr>
            <a:spLocks noChangeArrowheads="1"/>
          </p:cNvSpPr>
          <p:nvPr/>
        </p:nvSpPr>
        <p:spPr bwMode="auto">
          <a:xfrm>
            <a:off x="5463660" y="1155193"/>
            <a:ext cx="4667224" cy="53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Logging Truck Hoist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 ПКС-5-03 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on 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КАМА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Z-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43118 (6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x6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)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 Chassis</a:t>
            </a:r>
            <a:endParaRPr lang="ru-RU" altLang="ru-RU" sz="1400" b="1">
              <a:solidFill>
                <a:srgbClr val="00458E"/>
              </a:solidFill>
              <a:cs typeface="Arial" charset="0"/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2" cstate="email">
            <a:extLst/>
          </a:blip>
          <a:srcRect/>
          <a:stretch/>
        </p:blipFill>
        <p:spPr bwMode="auto">
          <a:xfrm>
            <a:off x="6354813" y="1573141"/>
            <a:ext cx="2304256" cy="155941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15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204" y="1612020"/>
            <a:ext cx="2591664" cy="173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5" name="TextBox 13"/>
          <p:cNvSpPr txBox="1">
            <a:spLocks noChangeArrowheads="1"/>
          </p:cNvSpPr>
          <p:nvPr/>
        </p:nvSpPr>
        <p:spPr bwMode="auto">
          <a:xfrm>
            <a:off x="480832" y="3873398"/>
            <a:ext cx="9683468" cy="336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Fuelling Trucks</a:t>
            </a:r>
            <a:r>
              <a:rPr lang="ru-RU" altLang="ru-RU" sz="1600" b="1">
                <a:solidFill>
                  <a:srgbClr val="00458E"/>
                </a:solidFill>
                <a:cs typeface="Arial" charset="0"/>
              </a:rPr>
              <a:t>, </a:t>
            </a: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Fuel Carrier Trucks</a:t>
            </a:r>
            <a:endParaRPr lang="ru-RU" altLang="ru-RU" sz="1600" b="1">
              <a:solidFill>
                <a:srgbClr val="00458E"/>
              </a:solidFill>
              <a:cs typeface="Arial" charset="0"/>
            </a:endParaRPr>
          </a:p>
        </p:txBody>
      </p:sp>
      <p:pic>
        <p:nvPicPr>
          <p:cNvPr id="2151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591" y="4429991"/>
            <a:ext cx="2966676" cy="1542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7" name="Rectangle 15"/>
          <p:cNvSpPr>
            <a:spLocks noChangeArrowheads="1"/>
          </p:cNvSpPr>
          <p:nvPr/>
        </p:nvSpPr>
        <p:spPr bwMode="auto">
          <a:xfrm>
            <a:off x="560661" y="4172698"/>
            <a:ext cx="4167827" cy="31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УСТ – 54535К 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on 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КАМА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Z-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65224 (6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x6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)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 Truck</a:t>
            </a:r>
            <a:endParaRPr lang="ru-RU" altLang="ru-RU" sz="1400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21518" name="Rectangle 15"/>
          <p:cNvSpPr>
            <a:spLocks noChangeArrowheads="1"/>
          </p:cNvSpPr>
          <p:nvPr/>
        </p:nvSpPr>
        <p:spPr bwMode="auto">
          <a:xfrm>
            <a:off x="5562053" y="4212955"/>
            <a:ext cx="4249513" cy="31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АТЗ-66062-213 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on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 КАМА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Z-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43118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 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(6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x6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)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 Truck</a:t>
            </a:r>
            <a:endParaRPr lang="ru-RU" altLang="ru-RU" sz="1400" b="1">
              <a:solidFill>
                <a:srgbClr val="00458E"/>
              </a:solidFill>
              <a:cs typeface="Arial" charset="0"/>
            </a:endParaRPr>
          </a:p>
        </p:txBody>
      </p:sp>
      <p:pic>
        <p:nvPicPr>
          <p:cNvPr id="18" name="Picture 2" descr="C:\Users\yangirov\Desktop\ТЗ-66062 (шасси КАМАЗ-43118 6x6).jpg"/>
          <p:cNvPicPr>
            <a:picLocks noChangeAspect="1" noChangeArrowheads="1"/>
          </p:cNvPicPr>
          <p:nvPr/>
        </p:nvPicPr>
        <p:blipFill rotWithShape="1">
          <a:blip r:embed="rId5" cstate="email">
            <a:extLst/>
          </a:blip>
          <a:srcRect/>
          <a:stretch/>
        </p:blipFill>
        <p:spPr bwMode="auto">
          <a:xfrm>
            <a:off x="6433170" y="4359870"/>
            <a:ext cx="2481582" cy="155925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9" name="TextBox 18"/>
          <p:cNvSpPr txBox="1"/>
          <p:nvPr/>
        </p:nvSpPr>
        <p:spPr>
          <a:xfrm>
            <a:off x="480833" y="5796968"/>
            <a:ext cx="4724774" cy="1092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4" tIns="45712" rIns="91424" bIns="45712">
            <a:spAutoFit/>
          </a:bodyPr>
          <a:lstStyle/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Permissible volume of fuel carried</a:t>
            </a:r>
            <a:r>
              <a:rPr lang="ru-RU" sz="1300">
                <a:solidFill>
                  <a:srgbClr val="000000"/>
                </a:solidFill>
              </a:rPr>
              <a:t> 18 </a:t>
            </a:r>
            <a:r>
              <a:rPr lang="en-US" sz="1300">
                <a:solidFill>
                  <a:srgbClr val="000000"/>
                </a:solidFill>
              </a:rPr>
              <a:t>m</a:t>
            </a:r>
            <a:r>
              <a:rPr lang="ru-RU" sz="1300">
                <a:solidFill>
                  <a:srgbClr val="000000"/>
                </a:solidFill>
              </a:rPr>
              <a:t>3;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Equipped with oil filling equipment, capacity</a:t>
            </a:r>
            <a:r>
              <a:rPr lang="ru-RU" sz="1300">
                <a:solidFill>
                  <a:srgbClr val="000000"/>
                </a:solidFill>
              </a:rPr>
              <a:t> 200 </a:t>
            </a:r>
            <a:r>
              <a:rPr lang="en-US" sz="1300">
                <a:solidFill>
                  <a:srgbClr val="000000"/>
                </a:solidFill>
              </a:rPr>
              <a:t>liters</a:t>
            </a:r>
            <a:r>
              <a:rPr lang="ru-RU" sz="1300">
                <a:solidFill>
                  <a:srgbClr val="000000"/>
                </a:solidFill>
              </a:rPr>
              <a:t>;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High cross country capacity thanks to all wheel drive</a:t>
            </a:r>
            <a:r>
              <a:rPr lang="ru-RU" sz="1300">
                <a:solidFill>
                  <a:srgbClr val="000000"/>
                </a:solidFill>
              </a:rPr>
              <a:t> (6x6), </a:t>
            </a:r>
            <a:r>
              <a:rPr lang="en-US" sz="1300">
                <a:solidFill>
                  <a:srgbClr val="000000"/>
                </a:solidFill>
              </a:rPr>
              <a:t>high clearance and single tire wheels</a:t>
            </a:r>
            <a:r>
              <a:rPr lang="ru-RU" sz="1300">
                <a:solidFill>
                  <a:srgbClr val="000000"/>
                </a:solidFill>
              </a:rPr>
              <a:t>;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High horsepower rating</a:t>
            </a:r>
            <a:r>
              <a:rPr lang="ru-RU" sz="1300">
                <a:solidFill>
                  <a:srgbClr val="000000"/>
                </a:solidFill>
              </a:rPr>
              <a:t> – 400  </a:t>
            </a:r>
            <a:r>
              <a:rPr lang="en-US" sz="1300">
                <a:solidFill>
                  <a:srgbClr val="000000"/>
                </a:solidFill>
              </a:rPr>
              <a:t>HP</a:t>
            </a:r>
            <a:r>
              <a:rPr lang="ru-RU" sz="13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63159" y="5796969"/>
            <a:ext cx="5110925" cy="1492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4" tIns="45712" rIns="91424" bIns="45712">
            <a:spAutoFit/>
          </a:bodyPr>
          <a:lstStyle/>
          <a:p>
            <a:pPr marL="171420" indent="-171420">
              <a:buFont typeface="Arial" charset="0"/>
              <a:buChar char="•"/>
              <a:defRPr/>
            </a:pPr>
            <a:r>
              <a:rPr lang="en-US" sz="1300" dirty="0">
                <a:solidFill>
                  <a:srgbClr val="000000"/>
                </a:solidFill>
              </a:rPr>
              <a:t>Allowable volume of fuel carried</a:t>
            </a:r>
            <a:r>
              <a:rPr lang="ru-RU" sz="1300" dirty="0">
                <a:solidFill>
                  <a:srgbClr val="000000"/>
                </a:solidFill>
              </a:rPr>
              <a:t> 11 </a:t>
            </a:r>
            <a:r>
              <a:rPr lang="en-US" sz="1300" dirty="0">
                <a:solidFill>
                  <a:srgbClr val="000000"/>
                </a:solidFill>
              </a:rPr>
              <a:t>m</a:t>
            </a:r>
            <a:r>
              <a:rPr lang="ru-RU" sz="1300" dirty="0">
                <a:solidFill>
                  <a:srgbClr val="000000"/>
                </a:solidFill>
              </a:rPr>
              <a:t>3;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300" dirty="0">
                <a:solidFill>
                  <a:srgbClr val="000000"/>
                </a:solidFill>
              </a:rPr>
              <a:t>Capable of being used together with tanker trailer, holding capacity of up to</a:t>
            </a:r>
            <a:r>
              <a:rPr lang="ru-RU" sz="1300" dirty="0">
                <a:solidFill>
                  <a:srgbClr val="000000"/>
                </a:solidFill>
              </a:rPr>
              <a:t> 10 </a:t>
            </a:r>
            <a:r>
              <a:rPr lang="en-US" sz="1300" dirty="0">
                <a:solidFill>
                  <a:srgbClr val="000000"/>
                </a:solidFill>
              </a:rPr>
              <a:t>m</a:t>
            </a:r>
            <a:r>
              <a:rPr lang="ru-RU" sz="1300" dirty="0">
                <a:solidFill>
                  <a:srgbClr val="000000"/>
                </a:solidFill>
              </a:rPr>
              <a:t>3;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300" dirty="0">
                <a:solidFill>
                  <a:srgbClr val="000000"/>
                </a:solidFill>
              </a:rPr>
              <a:t>High cross country capacity thanks to all wheel drive</a:t>
            </a:r>
            <a:r>
              <a:rPr lang="ru-RU" sz="1300" dirty="0">
                <a:solidFill>
                  <a:srgbClr val="000000"/>
                </a:solidFill>
              </a:rPr>
              <a:t> (6x6), </a:t>
            </a:r>
            <a:r>
              <a:rPr lang="en-US" sz="1300" dirty="0">
                <a:solidFill>
                  <a:srgbClr val="000000"/>
                </a:solidFill>
              </a:rPr>
              <a:t>high clearance and single tire wheels</a:t>
            </a:r>
            <a:r>
              <a:rPr lang="ru-RU" sz="1300" dirty="0">
                <a:solidFill>
                  <a:srgbClr val="000000"/>
                </a:solidFill>
              </a:rPr>
              <a:t>;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300" dirty="0">
                <a:solidFill>
                  <a:srgbClr val="000000"/>
                </a:solidFill>
              </a:rPr>
              <a:t>Engine horsepower rating</a:t>
            </a:r>
            <a:r>
              <a:rPr lang="ru-RU" sz="1300" dirty="0">
                <a:solidFill>
                  <a:srgbClr val="000000"/>
                </a:solidFill>
              </a:rPr>
              <a:t> – 300  </a:t>
            </a:r>
            <a:r>
              <a:rPr lang="en-US" sz="1300" dirty="0">
                <a:solidFill>
                  <a:srgbClr val="000000"/>
                </a:solidFill>
              </a:rPr>
              <a:t>HP</a:t>
            </a:r>
            <a:r>
              <a:rPr lang="ru-RU" sz="1300" dirty="0">
                <a:solidFill>
                  <a:srgbClr val="000000"/>
                </a:solidFill>
              </a:rPr>
              <a:t> </a:t>
            </a:r>
          </a:p>
          <a:p>
            <a:pPr marL="171420" indent="-171420">
              <a:buFont typeface="Arial" charset="0"/>
              <a:buChar char="•"/>
              <a:defRPr/>
            </a:pPr>
            <a:endParaRPr lang="ru-RU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34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398" y="1366979"/>
            <a:ext cx="2617655" cy="147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220" y="1426489"/>
            <a:ext cx="2923976" cy="14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43703" y="2772463"/>
            <a:ext cx="4973544" cy="1092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4" tIns="45712" rIns="91424" bIns="45712">
            <a:spAutoFit/>
          </a:bodyPr>
          <a:lstStyle/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Designed to deliver to the site where rescue and fire fighting operations are to be carried out a crew of fire fighters</a:t>
            </a:r>
            <a:r>
              <a:rPr lang="ru-RU" sz="1300">
                <a:solidFill>
                  <a:srgbClr val="000000"/>
                </a:solidFill>
              </a:rPr>
              <a:t>, </a:t>
            </a:r>
            <a:r>
              <a:rPr lang="en-US" sz="1300">
                <a:solidFill>
                  <a:srgbClr val="000000"/>
                </a:solidFill>
              </a:rPr>
              <a:t>required fire fighting gear and equipment</a:t>
            </a:r>
            <a:endParaRPr lang="ru-RU" sz="1300">
              <a:solidFill>
                <a:srgbClr val="000000"/>
              </a:solidFill>
            </a:endParaRP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Wheel formula</a:t>
            </a:r>
            <a:r>
              <a:rPr lang="ru-RU" sz="1300">
                <a:solidFill>
                  <a:srgbClr val="000000"/>
                </a:solidFill>
              </a:rPr>
              <a:t> 4х2, 4х4, 6х4, 6х6, 8х4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Lift height between</a:t>
            </a:r>
            <a:r>
              <a:rPr lang="ru-RU" sz="1300">
                <a:solidFill>
                  <a:srgbClr val="000000"/>
                </a:solidFill>
              </a:rPr>
              <a:t> 30 </a:t>
            </a:r>
            <a:r>
              <a:rPr lang="en-US" sz="1300">
                <a:solidFill>
                  <a:srgbClr val="000000"/>
                </a:solidFill>
              </a:rPr>
              <a:t>and</a:t>
            </a:r>
            <a:r>
              <a:rPr lang="ru-RU" sz="1300">
                <a:solidFill>
                  <a:srgbClr val="000000"/>
                </a:solidFill>
              </a:rPr>
              <a:t> 60 </a:t>
            </a:r>
            <a:r>
              <a:rPr lang="en-US" sz="1300">
                <a:solidFill>
                  <a:srgbClr val="000000"/>
                </a:solidFill>
              </a:rPr>
              <a:t>m</a:t>
            </a:r>
            <a:r>
              <a:rPr lang="ru-RU" sz="130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2534" name="Rectangle 15"/>
          <p:cNvSpPr>
            <a:spLocks noChangeArrowheads="1"/>
          </p:cNvSpPr>
          <p:nvPr/>
        </p:nvSpPr>
        <p:spPr bwMode="auto">
          <a:xfrm>
            <a:off x="388008" y="1083432"/>
            <a:ext cx="4526130" cy="31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Ladder Trucks</a:t>
            </a:r>
            <a:endParaRPr lang="ru-RU" altLang="ru-RU" sz="1400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22535" name="Rectangle 15"/>
          <p:cNvSpPr>
            <a:spLocks noChangeArrowheads="1"/>
          </p:cNvSpPr>
          <p:nvPr/>
        </p:nvSpPr>
        <p:spPr bwMode="auto">
          <a:xfrm>
            <a:off x="5417247" y="1083432"/>
            <a:ext cx="4667224" cy="31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Knuckle Type Auto Hydraulic Lifts</a:t>
            </a:r>
            <a:endParaRPr lang="ru-RU" altLang="ru-RU" sz="1400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428386" y="2772463"/>
            <a:ext cx="5122065" cy="1092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4" tIns="45712" rIns="91424" bIns="45712">
            <a:spAutoFit/>
          </a:bodyPr>
          <a:lstStyle/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Designed to deliver to the site where rescue and fire fighting operations are to be carried out a crew of fire fighters</a:t>
            </a:r>
            <a:r>
              <a:rPr lang="ru-RU" sz="1300">
                <a:solidFill>
                  <a:srgbClr val="000000"/>
                </a:solidFill>
              </a:rPr>
              <a:t>, </a:t>
            </a:r>
            <a:r>
              <a:rPr lang="en-US" sz="1300">
                <a:solidFill>
                  <a:srgbClr val="000000"/>
                </a:solidFill>
              </a:rPr>
              <a:t>required fire fighting gear and equipment</a:t>
            </a:r>
            <a:endParaRPr lang="ru-RU" sz="1300">
              <a:solidFill>
                <a:srgbClr val="000000"/>
              </a:solidFill>
            </a:endParaRP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Wheel formula</a:t>
            </a:r>
            <a:r>
              <a:rPr lang="ru-RU" sz="1300">
                <a:solidFill>
                  <a:srgbClr val="000000"/>
                </a:solidFill>
              </a:rPr>
              <a:t> 8х4;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Lift height</a:t>
            </a:r>
            <a:r>
              <a:rPr lang="ru-RU" sz="1300">
                <a:solidFill>
                  <a:srgbClr val="000000"/>
                </a:solidFill>
              </a:rPr>
              <a:t> 50 </a:t>
            </a:r>
            <a:r>
              <a:rPr lang="en-US" sz="1300">
                <a:solidFill>
                  <a:srgbClr val="000000"/>
                </a:solidFill>
              </a:rPr>
              <a:t>m</a:t>
            </a:r>
            <a:r>
              <a:rPr lang="ru-RU" sz="130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2537" name="Rectangle 15"/>
          <p:cNvSpPr>
            <a:spLocks noChangeArrowheads="1"/>
          </p:cNvSpPr>
          <p:nvPr/>
        </p:nvSpPr>
        <p:spPr bwMode="auto">
          <a:xfrm>
            <a:off x="388008" y="3892650"/>
            <a:ext cx="4526130" cy="3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Tanker Truck</a:t>
            </a:r>
            <a:endParaRPr lang="ru-RU" altLang="ru-RU" sz="1400" b="1">
              <a:solidFill>
                <a:srgbClr val="00458E"/>
              </a:solidFill>
              <a:cs typeface="Arial" charset="0"/>
            </a:endParaRPr>
          </a:p>
        </p:txBody>
      </p:sp>
      <p:pic>
        <p:nvPicPr>
          <p:cNvPr id="2253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469" y="4139443"/>
            <a:ext cx="3369534" cy="1997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9" name="Rectangle 15"/>
          <p:cNvSpPr>
            <a:spLocks noChangeArrowheads="1"/>
          </p:cNvSpPr>
          <p:nvPr/>
        </p:nvSpPr>
        <p:spPr bwMode="auto">
          <a:xfrm>
            <a:off x="5491507" y="3997668"/>
            <a:ext cx="4527987" cy="3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Airport Fire Trucks</a:t>
            </a:r>
            <a:endParaRPr lang="ru-RU" altLang="ru-RU" sz="1400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417247" y="6084017"/>
            <a:ext cx="5122065" cy="6924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4" tIns="45712" rIns="91424" bIns="45712">
            <a:spAutoFit/>
          </a:bodyPr>
          <a:lstStyle/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Airport fire fighting truck is designed to extinguish fires and engage in rescue operations on  aircraft and airport surface facilities</a:t>
            </a:r>
            <a:r>
              <a:rPr lang="ru-RU" sz="1300">
                <a:solidFill>
                  <a:srgbClr val="000000"/>
                </a:solidFill>
              </a:rPr>
              <a:t>.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Wheel formula</a:t>
            </a:r>
            <a:r>
              <a:rPr lang="ru-RU" sz="1300">
                <a:solidFill>
                  <a:srgbClr val="000000"/>
                </a:solidFill>
              </a:rPr>
              <a:t> 6х6, 8х8;</a:t>
            </a:r>
          </a:p>
        </p:txBody>
      </p:sp>
      <p:pic>
        <p:nvPicPr>
          <p:cNvPr id="2254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379" y="4176198"/>
            <a:ext cx="2539683" cy="190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443703" y="6119022"/>
            <a:ext cx="5118351" cy="6924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4" tIns="45712" rIns="91424" bIns="45712">
            <a:spAutoFit/>
          </a:bodyPr>
          <a:lstStyle/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Fire fighting tanker truck is designed to deliver to the fire breakout site a crew of fire-fighters</a:t>
            </a:r>
            <a:r>
              <a:rPr lang="ru-RU" sz="1300">
                <a:solidFill>
                  <a:srgbClr val="000000"/>
                </a:solidFill>
              </a:rPr>
              <a:t>, </a:t>
            </a:r>
            <a:r>
              <a:rPr lang="en-US" sz="1300">
                <a:solidFill>
                  <a:srgbClr val="000000"/>
                </a:solidFill>
              </a:rPr>
              <a:t>fire fighting gear</a:t>
            </a:r>
            <a:r>
              <a:rPr lang="ru-RU" sz="1300">
                <a:solidFill>
                  <a:srgbClr val="000000"/>
                </a:solidFill>
              </a:rPr>
              <a:t>, </a:t>
            </a:r>
            <a:r>
              <a:rPr lang="en-US" sz="1300">
                <a:solidFill>
                  <a:srgbClr val="000000"/>
                </a:solidFill>
              </a:rPr>
              <a:t>water supply and foam agent</a:t>
            </a:r>
            <a:r>
              <a:rPr lang="ru-RU" sz="1300">
                <a:solidFill>
                  <a:srgbClr val="000000"/>
                </a:solidFill>
              </a:rPr>
              <a:t>.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Wheel formula</a:t>
            </a:r>
            <a:r>
              <a:rPr lang="ru-RU" sz="1300">
                <a:solidFill>
                  <a:srgbClr val="000000"/>
                </a:solidFill>
              </a:rPr>
              <a:t> 4х2, 6х4, 6х6;</a:t>
            </a:r>
          </a:p>
        </p:txBody>
      </p:sp>
      <p:sp>
        <p:nvSpPr>
          <p:cNvPr id="22543" name="TextBox 15"/>
          <p:cNvSpPr txBox="1">
            <a:spLocks noChangeArrowheads="1"/>
          </p:cNvSpPr>
          <p:nvPr/>
        </p:nvSpPr>
        <p:spPr bwMode="auto">
          <a:xfrm>
            <a:off x="172655" y="848893"/>
            <a:ext cx="10429778" cy="33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Fire Fighting Crew Trucks</a:t>
            </a:r>
            <a:endParaRPr lang="ru-RU" altLang="ru-RU" sz="1600" b="1">
              <a:solidFill>
                <a:srgbClr val="00458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70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15"/>
          <p:cNvSpPr>
            <a:spLocks noChangeArrowheads="1"/>
          </p:cNvSpPr>
          <p:nvPr/>
        </p:nvSpPr>
        <p:spPr bwMode="auto">
          <a:xfrm>
            <a:off x="85399" y="1155194"/>
            <a:ext cx="4527987" cy="31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Foam Extinguishing Trucks</a:t>
            </a:r>
            <a:endParaRPr lang="ru-RU" altLang="ru-RU" sz="1400" b="1">
              <a:solidFill>
                <a:srgbClr val="00458E"/>
              </a:solidFill>
              <a:cs typeface="Arial" charset="0"/>
            </a:endParaRPr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12" y="1393233"/>
            <a:ext cx="2671494" cy="1668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439525" y="2868730"/>
            <a:ext cx="4934559" cy="1092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4" tIns="45712" rIns="91424" bIns="45712">
            <a:spAutoFit/>
          </a:bodyPr>
          <a:lstStyle/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Powder extinguishing fire truck is designed to deliver to the fire breakout site a crew of fire fighters</a:t>
            </a:r>
            <a:r>
              <a:rPr lang="ru-RU" sz="1300">
                <a:solidFill>
                  <a:srgbClr val="000000"/>
                </a:solidFill>
              </a:rPr>
              <a:t>, </a:t>
            </a:r>
            <a:r>
              <a:rPr lang="en-US" sz="1300">
                <a:solidFill>
                  <a:srgbClr val="000000"/>
                </a:solidFill>
              </a:rPr>
              <a:t>fire fighting gear</a:t>
            </a:r>
            <a:r>
              <a:rPr lang="ru-RU" sz="1300">
                <a:solidFill>
                  <a:srgbClr val="000000"/>
                </a:solidFill>
              </a:rPr>
              <a:t>, </a:t>
            </a:r>
            <a:r>
              <a:rPr lang="en-US" sz="1300">
                <a:solidFill>
                  <a:srgbClr val="000000"/>
                </a:solidFill>
              </a:rPr>
              <a:t>a supply of fire extinguishing powder</a:t>
            </a:r>
            <a:r>
              <a:rPr lang="ru-RU" sz="1300">
                <a:solidFill>
                  <a:srgbClr val="000000"/>
                </a:solidFill>
              </a:rPr>
              <a:t>. </a:t>
            </a:r>
            <a:r>
              <a:rPr lang="en-US" sz="1300">
                <a:solidFill>
                  <a:srgbClr val="000000"/>
                </a:solidFill>
              </a:rPr>
              <a:t>Operated as an independent combat unit when fighting fires in petrochemical, gas, oil refining industrial facilities and electric power sub-stations</a:t>
            </a:r>
            <a:r>
              <a:rPr lang="ru-RU" sz="130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2355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532" y="1387983"/>
            <a:ext cx="2346607" cy="1528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19317" y="2980748"/>
            <a:ext cx="5027383" cy="1092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4" tIns="45712" rIns="91424" bIns="45712">
            <a:spAutoFit/>
          </a:bodyPr>
          <a:lstStyle/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Used as an independent combat unit or as a pump unit when operated to pump from one or several tanker trucks when dousing fire with water</a:t>
            </a:r>
            <a:r>
              <a:rPr lang="ru-RU" sz="1300">
                <a:solidFill>
                  <a:srgbClr val="000000"/>
                </a:solidFill>
              </a:rPr>
              <a:t>,</a:t>
            </a:r>
            <a:r>
              <a:rPr lang="en-US" sz="1300">
                <a:solidFill>
                  <a:srgbClr val="000000"/>
                </a:solidFill>
              </a:rPr>
              <a:t> air and mechanical foam in residential locations and industrial facilities</a:t>
            </a:r>
            <a:r>
              <a:rPr lang="ru-RU" sz="1300">
                <a:solidFill>
                  <a:srgbClr val="000000"/>
                </a:solidFill>
              </a:rPr>
              <a:t>.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Wheel formula</a:t>
            </a:r>
            <a:r>
              <a:rPr lang="ru-RU" sz="1300">
                <a:solidFill>
                  <a:srgbClr val="000000"/>
                </a:solidFill>
              </a:rPr>
              <a:t> 4х2, 4х4, 6х4, 6х6</a:t>
            </a:r>
          </a:p>
        </p:txBody>
      </p:sp>
      <p:sp>
        <p:nvSpPr>
          <p:cNvPr id="23560" name="Rectangle 15"/>
          <p:cNvSpPr>
            <a:spLocks noChangeArrowheads="1"/>
          </p:cNvSpPr>
          <p:nvPr/>
        </p:nvSpPr>
        <p:spPr bwMode="auto">
          <a:xfrm>
            <a:off x="306322" y="4179699"/>
            <a:ext cx="4527986" cy="31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Fire Fighting Pump Station</a:t>
            </a:r>
            <a:endParaRPr lang="ru-RU" altLang="ru-RU" sz="1400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23561" name="Rectangle 15"/>
          <p:cNvSpPr>
            <a:spLocks noChangeArrowheads="1"/>
          </p:cNvSpPr>
          <p:nvPr/>
        </p:nvSpPr>
        <p:spPr bwMode="auto">
          <a:xfrm>
            <a:off x="5417247" y="4179699"/>
            <a:ext cx="4527987" cy="31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Pump and Hose Truck</a:t>
            </a:r>
            <a:endParaRPr lang="ru-RU" altLang="ru-RU" sz="1400" b="1">
              <a:solidFill>
                <a:srgbClr val="00458E"/>
              </a:solidFill>
              <a:cs typeface="Arial" charset="0"/>
            </a:endParaRPr>
          </a:p>
        </p:txBody>
      </p:sp>
      <p:pic>
        <p:nvPicPr>
          <p:cNvPr id="2356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532" y="4422990"/>
            <a:ext cx="2153532" cy="1445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439525" y="5796968"/>
            <a:ext cx="4934559" cy="1092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4" tIns="45712" rIns="91424" bIns="45712">
            <a:spAutoFit/>
          </a:bodyPr>
          <a:lstStyle/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Designed to deliver to the blaze site a crew of fire fighters</a:t>
            </a:r>
            <a:r>
              <a:rPr lang="ru-RU" sz="1300">
                <a:solidFill>
                  <a:srgbClr val="000000"/>
                </a:solidFill>
              </a:rPr>
              <a:t>, </a:t>
            </a:r>
            <a:r>
              <a:rPr lang="en-US" sz="1300">
                <a:solidFill>
                  <a:srgbClr val="000000"/>
                </a:solidFill>
              </a:rPr>
              <a:t>fire fighting gear and a supply of high pressure hoses</a:t>
            </a:r>
            <a:r>
              <a:rPr lang="ru-RU" sz="1300">
                <a:solidFill>
                  <a:srgbClr val="000000"/>
                </a:solidFill>
              </a:rPr>
              <a:t>. </a:t>
            </a:r>
            <a:r>
              <a:rPr lang="en-US" sz="1300">
                <a:solidFill>
                  <a:srgbClr val="000000"/>
                </a:solidFill>
              </a:rPr>
              <a:t>Used for mechanized routing and removal of main hose lines</a:t>
            </a:r>
            <a:r>
              <a:rPr lang="ru-RU" sz="1300">
                <a:solidFill>
                  <a:srgbClr val="000000"/>
                </a:solidFill>
              </a:rPr>
              <a:t>, </a:t>
            </a:r>
            <a:r>
              <a:rPr lang="en-US" sz="1300">
                <a:solidFill>
                  <a:srgbClr val="000000"/>
                </a:solidFill>
              </a:rPr>
              <a:t>putting fire out with water</a:t>
            </a:r>
            <a:r>
              <a:rPr lang="ru-RU" sz="1300">
                <a:solidFill>
                  <a:srgbClr val="000000"/>
                </a:solidFill>
              </a:rPr>
              <a:t>, </a:t>
            </a:r>
            <a:r>
              <a:rPr lang="en-US" sz="1300">
                <a:solidFill>
                  <a:srgbClr val="000000"/>
                </a:solidFill>
              </a:rPr>
              <a:t>air and mechanical foam in residential locations and industrial facilities</a:t>
            </a:r>
            <a:r>
              <a:rPr lang="ru-RU" sz="130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2356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802" y="4422990"/>
            <a:ext cx="2341037" cy="1445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98896" y="5796969"/>
            <a:ext cx="5118351" cy="1092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4" tIns="45712" rIns="91424" bIns="45712">
            <a:spAutoFit/>
          </a:bodyPr>
          <a:lstStyle/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Fire fighting pump station is designed to deliver to the site where the fire breaks out a crew of fire fighters</a:t>
            </a:r>
            <a:r>
              <a:rPr lang="ru-RU" sz="1300">
                <a:solidFill>
                  <a:srgbClr val="000000"/>
                </a:solidFill>
              </a:rPr>
              <a:t>, </a:t>
            </a:r>
            <a:r>
              <a:rPr lang="en-US" sz="1300">
                <a:solidFill>
                  <a:srgbClr val="000000"/>
                </a:solidFill>
              </a:rPr>
              <a:t>fire fighting gear</a:t>
            </a:r>
            <a:r>
              <a:rPr lang="ru-RU" sz="1300">
                <a:solidFill>
                  <a:srgbClr val="000000"/>
                </a:solidFill>
              </a:rPr>
              <a:t>, </a:t>
            </a:r>
            <a:r>
              <a:rPr lang="en-US" sz="1300">
                <a:solidFill>
                  <a:srgbClr val="000000"/>
                </a:solidFill>
              </a:rPr>
              <a:t>water supply and air mechanical foam from closed or open source through the main lines to feed pump trucks</a:t>
            </a:r>
            <a:r>
              <a:rPr lang="ru-RU" sz="1300">
                <a:solidFill>
                  <a:srgbClr val="000000"/>
                </a:solidFill>
              </a:rPr>
              <a:t>, </a:t>
            </a:r>
            <a:r>
              <a:rPr lang="en-US" sz="1300">
                <a:solidFill>
                  <a:srgbClr val="000000"/>
                </a:solidFill>
              </a:rPr>
              <a:t>tanker trucks and mobile fire fighting water and air foam cannons in places where is no running water supply</a:t>
            </a:r>
            <a:r>
              <a:rPr lang="ru-RU" sz="130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3566" name="TextBox 16"/>
          <p:cNvSpPr txBox="1">
            <a:spLocks noChangeArrowheads="1"/>
          </p:cNvSpPr>
          <p:nvPr/>
        </p:nvSpPr>
        <p:spPr bwMode="auto">
          <a:xfrm>
            <a:off x="111390" y="922405"/>
            <a:ext cx="10429778" cy="33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Trucks for Fire Fighting Crews</a:t>
            </a:r>
            <a:endParaRPr lang="ru-RU" altLang="ru-RU" sz="1600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23569" name="Rectangle 15"/>
          <p:cNvSpPr>
            <a:spLocks noChangeArrowheads="1"/>
          </p:cNvSpPr>
          <p:nvPr/>
        </p:nvSpPr>
        <p:spPr bwMode="auto">
          <a:xfrm>
            <a:off x="5491507" y="1188450"/>
            <a:ext cx="4527987" cy="31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Powder Extinguishing Trucks</a:t>
            </a:r>
            <a:endParaRPr lang="ru-RU" altLang="ru-RU" sz="1400" b="1">
              <a:solidFill>
                <a:srgbClr val="00458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83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/>
          </a:blip>
          <a:srcRect/>
          <a:stretch/>
        </p:blipFill>
        <p:spPr bwMode="auto">
          <a:xfrm>
            <a:off x="594173" y="1608823"/>
            <a:ext cx="2880319" cy="159574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4581" name="TextBox 12"/>
          <p:cNvSpPr txBox="1">
            <a:spLocks noChangeArrowheads="1"/>
          </p:cNvSpPr>
          <p:nvPr/>
        </p:nvSpPr>
        <p:spPr bwMode="auto">
          <a:xfrm>
            <a:off x="306322" y="827889"/>
            <a:ext cx="9683468" cy="33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Log Trucks</a:t>
            </a:r>
            <a:r>
              <a:rPr lang="ru-RU" altLang="ru-RU" sz="1600" b="1">
                <a:solidFill>
                  <a:srgbClr val="00458E"/>
                </a:solidFill>
                <a:cs typeface="Arial" charset="0"/>
              </a:rPr>
              <a:t>, </a:t>
            </a: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Timber Trucks</a:t>
            </a:r>
            <a:endParaRPr lang="ru-RU" altLang="ru-RU" sz="1600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24582" name="Rectangle 15"/>
          <p:cNvSpPr>
            <a:spLocks noChangeArrowheads="1"/>
          </p:cNvSpPr>
          <p:nvPr/>
        </p:nvSpPr>
        <p:spPr bwMode="auto">
          <a:xfrm>
            <a:off x="306322" y="1083431"/>
            <a:ext cx="4247656" cy="53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Log Truck with Knuckle Boom Crane on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 КАМА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Z-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43118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 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(6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x6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)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 Chassis</a:t>
            </a:r>
            <a:endParaRPr lang="ru-RU" altLang="ru-RU" sz="1400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2564" y="3052510"/>
            <a:ext cx="4687644" cy="1092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4" tIns="45712" rIns="91424" bIns="45712">
            <a:spAutoFit/>
          </a:bodyPr>
          <a:lstStyle/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Capable of handling log sizes up to</a:t>
            </a:r>
            <a:r>
              <a:rPr lang="ru-RU" sz="1300">
                <a:solidFill>
                  <a:srgbClr val="000000"/>
                </a:solidFill>
              </a:rPr>
              <a:t> 6</a:t>
            </a:r>
            <a:r>
              <a:rPr lang="en-US" sz="1300">
                <a:solidFill>
                  <a:srgbClr val="000000"/>
                </a:solidFill>
              </a:rPr>
              <a:t>.</a:t>
            </a:r>
            <a:r>
              <a:rPr lang="ru-RU" sz="1300">
                <a:solidFill>
                  <a:srgbClr val="000000"/>
                </a:solidFill>
              </a:rPr>
              <a:t>5 </a:t>
            </a:r>
            <a:r>
              <a:rPr lang="en-US" sz="1300">
                <a:solidFill>
                  <a:srgbClr val="000000"/>
                </a:solidFill>
              </a:rPr>
              <a:t>m long</a:t>
            </a:r>
            <a:r>
              <a:rPr lang="ru-RU" sz="1300">
                <a:solidFill>
                  <a:srgbClr val="000000"/>
                </a:solidFill>
              </a:rPr>
              <a:t>;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High cross country capacity thanks to all wheel drive</a:t>
            </a:r>
            <a:r>
              <a:rPr lang="ru-RU" sz="1300">
                <a:solidFill>
                  <a:srgbClr val="000000"/>
                </a:solidFill>
              </a:rPr>
              <a:t> (6x6), </a:t>
            </a:r>
            <a:r>
              <a:rPr lang="en-US" sz="1300">
                <a:solidFill>
                  <a:srgbClr val="000000"/>
                </a:solidFill>
              </a:rPr>
              <a:t>high clearance and single tire wheels</a:t>
            </a:r>
            <a:r>
              <a:rPr lang="ru-RU" sz="1300">
                <a:solidFill>
                  <a:srgbClr val="000000"/>
                </a:solidFill>
              </a:rPr>
              <a:t>;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Engine horsepower rating up to</a:t>
            </a:r>
            <a:r>
              <a:rPr lang="ru-RU" sz="1300">
                <a:solidFill>
                  <a:srgbClr val="000000"/>
                </a:solidFill>
              </a:rPr>
              <a:t> 300  </a:t>
            </a:r>
            <a:r>
              <a:rPr lang="en-US" sz="1300">
                <a:solidFill>
                  <a:srgbClr val="000000"/>
                </a:solidFill>
              </a:rPr>
              <a:t>HP</a:t>
            </a:r>
            <a:r>
              <a:rPr lang="ru-RU" sz="1300">
                <a:solidFill>
                  <a:srgbClr val="000000"/>
                </a:solidFill>
              </a:rPr>
              <a:t> </a:t>
            </a:r>
          </a:p>
          <a:p>
            <a:pPr marL="171420" indent="-171420">
              <a:buFont typeface="Arial" charset="0"/>
              <a:buChar char="•"/>
              <a:defRPr/>
            </a:pPr>
            <a:endParaRPr lang="ru-RU" sz="1300">
              <a:solidFill>
                <a:srgbClr val="000000"/>
              </a:solidFill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 cstate="email">
            <a:extLst/>
          </a:blip>
          <a:srcRect/>
          <a:stretch/>
        </p:blipFill>
        <p:spPr bwMode="auto">
          <a:xfrm>
            <a:off x="5408532" y="1476375"/>
            <a:ext cx="2746481" cy="169241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4585" name="Rectangle 15"/>
          <p:cNvSpPr>
            <a:spLocks noChangeArrowheads="1"/>
          </p:cNvSpPr>
          <p:nvPr/>
        </p:nvSpPr>
        <p:spPr bwMode="auto">
          <a:xfrm>
            <a:off x="4902999" y="1116687"/>
            <a:ext cx="4188248" cy="53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Timber Truck with Knuckle Boom Crane on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 КАМА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Z-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43118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 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(6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x6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)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 Chassis</a:t>
            </a:r>
            <a:endParaRPr lang="ru-RU" altLang="ru-RU" sz="1400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13032" y="2977248"/>
            <a:ext cx="5161051" cy="8925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4" tIns="45712" rIns="91424" bIns="45712">
            <a:spAutoFit/>
          </a:bodyPr>
          <a:lstStyle/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Designed to handle tree trunks and log sizes from</a:t>
            </a:r>
            <a:r>
              <a:rPr lang="ru-RU" sz="1300">
                <a:solidFill>
                  <a:srgbClr val="000000"/>
                </a:solidFill>
              </a:rPr>
              <a:t> 6 </a:t>
            </a:r>
            <a:r>
              <a:rPr lang="en-US" sz="1300">
                <a:solidFill>
                  <a:srgbClr val="000000"/>
                </a:solidFill>
              </a:rPr>
              <a:t>up to</a:t>
            </a:r>
            <a:r>
              <a:rPr lang="ru-RU" sz="1300">
                <a:solidFill>
                  <a:srgbClr val="000000"/>
                </a:solidFill>
              </a:rPr>
              <a:t> 18 </a:t>
            </a:r>
            <a:r>
              <a:rPr lang="en-US" sz="1300">
                <a:solidFill>
                  <a:srgbClr val="000000"/>
                </a:solidFill>
              </a:rPr>
              <a:t>m long</a:t>
            </a:r>
            <a:r>
              <a:rPr lang="ru-RU" sz="1300">
                <a:solidFill>
                  <a:srgbClr val="000000"/>
                </a:solidFill>
              </a:rPr>
              <a:t>; 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High cross country capacity thanks to all wheel drive</a:t>
            </a:r>
            <a:r>
              <a:rPr lang="ru-RU" sz="1300">
                <a:solidFill>
                  <a:srgbClr val="000000"/>
                </a:solidFill>
              </a:rPr>
              <a:t> (6x6), </a:t>
            </a:r>
            <a:r>
              <a:rPr lang="en-US" sz="1300">
                <a:solidFill>
                  <a:srgbClr val="000000"/>
                </a:solidFill>
              </a:rPr>
              <a:t>high clearance and single tire wheels</a:t>
            </a:r>
            <a:r>
              <a:rPr lang="ru-RU" sz="1300">
                <a:solidFill>
                  <a:srgbClr val="000000"/>
                </a:solidFill>
              </a:rPr>
              <a:t>;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Engine horsepower rating up to</a:t>
            </a:r>
            <a:r>
              <a:rPr lang="ru-RU" sz="1300">
                <a:solidFill>
                  <a:srgbClr val="000000"/>
                </a:solidFill>
              </a:rPr>
              <a:t> 300  </a:t>
            </a:r>
            <a:r>
              <a:rPr lang="en-US" sz="1300">
                <a:solidFill>
                  <a:srgbClr val="000000"/>
                </a:solidFill>
              </a:rPr>
              <a:t>HP</a:t>
            </a:r>
            <a:r>
              <a:rPr lang="ru-RU" sz="130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24587" name="Rectangle 15"/>
          <p:cNvSpPr>
            <a:spLocks noChangeArrowheads="1"/>
          </p:cNvSpPr>
          <p:nvPr/>
        </p:nvSpPr>
        <p:spPr bwMode="auto">
          <a:xfrm>
            <a:off x="16709" y="4107936"/>
            <a:ext cx="4897429" cy="53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АГП 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ISOLI 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ЗЕО 35.22 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SL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 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on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 КАМА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Z-43118 (6x6) Chassis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/>
          </a:blip>
          <a:srcRect/>
          <a:stretch/>
        </p:blipFill>
        <p:spPr bwMode="auto">
          <a:xfrm>
            <a:off x="624265" y="4307564"/>
            <a:ext cx="3066252" cy="173387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4589" name="TextBox 21"/>
          <p:cNvSpPr txBox="1">
            <a:spLocks noChangeArrowheads="1"/>
          </p:cNvSpPr>
          <p:nvPr/>
        </p:nvSpPr>
        <p:spPr bwMode="auto">
          <a:xfrm>
            <a:off x="233918" y="3852395"/>
            <a:ext cx="9685325" cy="33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Hydraulic Lift Trucks</a:t>
            </a:r>
            <a:endParaRPr lang="ru-RU" altLang="ru-RU" sz="1600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2564" y="5940492"/>
            <a:ext cx="4687644" cy="1092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4" tIns="45712" rIns="91424" bIns="45712">
            <a:spAutoFit/>
          </a:bodyPr>
          <a:lstStyle/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High load carrying capacity of the cradle</a:t>
            </a:r>
            <a:r>
              <a:rPr lang="ru-RU" sz="1300">
                <a:solidFill>
                  <a:srgbClr val="000000"/>
                </a:solidFill>
              </a:rPr>
              <a:t> – 300 </a:t>
            </a:r>
            <a:r>
              <a:rPr lang="en-US" sz="1300">
                <a:solidFill>
                  <a:srgbClr val="000000"/>
                </a:solidFill>
              </a:rPr>
              <a:t>kg</a:t>
            </a:r>
            <a:r>
              <a:rPr lang="ru-RU" sz="1300">
                <a:solidFill>
                  <a:srgbClr val="000000"/>
                </a:solidFill>
              </a:rPr>
              <a:t>;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Lift height up to</a:t>
            </a:r>
            <a:r>
              <a:rPr lang="ru-RU" sz="1300">
                <a:solidFill>
                  <a:srgbClr val="000000"/>
                </a:solidFill>
              </a:rPr>
              <a:t> 34</a:t>
            </a:r>
            <a:r>
              <a:rPr lang="en-US" sz="1300">
                <a:solidFill>
                  <a:srgbClr val="000000"/>
                </a:solidFill>
              </a:rPr>
              <a:t>.</a:t>
            </a:r>
            <a:r>
              <a:rPr lang="ru-RU" sz="1300">
                <a:solidFill>
                  <a:srgbClr val="000000"/>
                </a:solidFill>
              </a:rPr>
              <a:t>5 </a:t>
            </a:r>
            <a:r>
              <a:rPr lang="en-US" sz="1300">
                <a:solidFill>
                  <a:srgbClr val="000000"/>
                </a:solidFill>
              </a:rPr>
              <a:t>m</a:t>
            </a:r>
            <a:r>
              <a:rPr lang="ru-RU" sz="1300">
                <a:solidFill>
                  <a:srgbClr val="000000"/>
                </a:solidFill>
              </a:rPr>
              <a:t>;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High cross country capacity thanks to all wheel drive</a:t>
            </a:r>
            <a:r>
              <a:rPr lang="ru-RU" sz="1300">
                <a:solidFill>
                  <a:srgbClr val="000000"/>
                </a:solidFill>
              </a:rPr>
              <a:t>, </a:t>
            </a:r>
            <a:r>
              <a:rPr lang="en-US" sz="1300">
                <a:solidFill>
                  <a:srgbClr val="000000"/>
                </a:solidFill>
              </a:rPr>
              <a:t>single tire wheels and high clearance</a:t>
            </a:r>
            <a:r>
              <a:rPr lang="ru-RU" sz="1300">
                <a:solidFill>
                  <a:srgbClr val="000000"/>
                </a:solidFill>
              </a:rPr>
              <a:t>;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High engine horsepower rating</a:t>
            </a:r>
            <a:r>
              <a:rPr lang="ru-RU" sz="1300">
                <a:solidFill>
                  <a:srgbClr val="000000"/>
                </a:solidFill>
              </a:rPr>
              <a:t> – 300 </a:t>
            </a:r>
            <a:r>
              <a:rPr lang="en-US" sz="1300">
                <a:solidFill>
                  <a:srgbClr val="000000"/>
                </a:solidFill>
              </a:rPr>
              <a:t>HP</a:t>
            </a:r>
            <a:endParaRPr lang="ru-RU" sz="1300">
              <a:solidFill>
                <a:srgbClr val="000000"/>
              </a:solidFill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/>
          </a:blip>
          <a:srcRect/>
          <a:stretch/>
        </p:blipFill>
        <p:spPr bwMode="auto">
          <a:xfrm>
            <a:off x="5418709" y="4288387"/>
            <a:ext cx="2632996" cy="17965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4592" name="Rectangle 15"/>
          <p:cNvSpPr>
            <a:spLocks noChangeArrowheads="1"/>
          </p:cNvSpPr>
          <p:nvPr/>
        </p:nvSpPr>
        <p:spPr bwMode="auto">
          <a:xfrm>
            <a:off x="4698784" y="4107937"/>
            <a:ext cx="4535412" cy="31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АГП ВС-22.06 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on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 КАМА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Z-43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502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 (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4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x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4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) Chassis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213032" y="6005254"/>
            <a:ext cx="5161051" cy="1092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4" tIns="45712" rIns="91424" bIns="45712">
            <a:spAutoFit/>
          </a:bodyPr>
          <a:lstStyle/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Load carrying capacity of the cradle</a:t>
            </a:r>
            <a:r>
              <a:rPr lang="ru-RU" sz="1300">
                <a:solidFill>
                  <a:srgbClr val="000000"/>
                </a:solidFill>
              </a:rPr>
              <a:t> – 250 </a:t>
            </a:r>
            <a:r>
              <a:rPr lang="en-US" sz="1300">
                <a:solidFill>
                  <a:srgbClr val="000000"/>
                </a:solidFill>
              </a:rPr>
              <a:t>kg</a:t>
            </a:r>
            <a:r>
              <a:rPr lang="ru-RU" sz="1300">
                <a:solidFill>
                  <a:srgbClr val="000000"/>
                </a:solidFill>
              </a:rPr>
              <a:t>;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Lift height up to</a:t>
            </a:r>
            <a:r>
              <a:rPr lang="ru-RU" sz="1300">
                <a:solidFill>
                  <a:srgbClr val="000000"/>
                </a:solidFill>
              </a:rPr>
              <a:t> 22 </a:t>
            </a:r>
            <a:r>
              <a:rPr lang="en-US" sz="1300">
                <a:solidFill>
                  <a:srgbClr val="000000"/>
                </a:solidFill>
              </a:rPr>
              <a:t>m</a:t>
            </a:r>
            <a:r>
              <a:rPr lang="ru-RU" sz="1300">
                <a:solidFill>
                  <a:srgbClr val="000000"/>
                </a:solidFill>
              </a:rPr>
              <a:t>;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High cross country capacity thanks to all wheel drive</a:t>
            </a:r>
            <a:r>
              <a:rPr lang="ru-RU" sz="1300">
                <a:solidFill>
                  <a:srgbClr val="000000"/>
                </a:solidFill>
              </a:rPr>
              <a:t>, </a:t>
            </a:r>
            <a:r>
              <a:rPr lang="en-US" sz="1300">
                <a:solidFill>
                  <a:srgbClr val="000000"/>
                </a:solidFill>
              </a:rPr>
              <a:t>single tire wheels and high clearance</a:t>
            </a:r>
            <a:r>
              <a:rPr lang="ru-RU" sz="1300">
                <a:solidFill>
                  <a:srgbClr val="000000"/>
                </a:solidFill>
              </a:rPr>
              <a:t>;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Engine horsepower rating</a:t>
            </a:r>
            <a:r>
              <a:rPr lang="ru-RU" sz="1300">
                <a:solidFill>
                  <a:srgbClr val="000000"/>
                </a:solidFill>
              </a:rPr>
              <a:t> – 240 </a:t>
            </a:r>
            <a:r>
              <a:rPr lang="en-US" sz="1300">
                <a:solidFill>
                  <a:srgbClr val="000000"/>
                </a:solidFill>
              </a:rPr>
              <a:t>HP</a:t>
            </a:r>
            <a:endParaRPr lang="ru-RU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25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432564" y="899650"/>
            <a:ext cx="9685324" cy="33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Drilling and Crane Trucks</a:t>
            </a:r>
            <a:endParaRPr lang="ru-RU" altLang="ru-RU" sz="1600" b="1">
              <a:solidFill>
                <a:srgbClr val="00458E"/>
              </a:solidFill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/>
          </a:blip>
          <a:srcRect/>
          <a:stretch/>
        </p:blipFill>
        <p:spPr bwMode="auto">
          <a:xfrm>
            <a:off x="279346" y="1168827"/>
            <a:ext cx="3198062" cy="196373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30" name="Picture 6" descr="http://hotomi-rus.ru/images/bkm/buer-ls-2656-002.png"/>
          <p:cNvPicPr>
            <a:picLocks noChangeAspect="1" noChangeArrowheads="1"/>
          </p:cNvPicPr>
          <p:nvPr/>
        </p:nvPicPr>
        <p:blipFill rotWithShape="1">
          <a:blip r:embed="rId3" cstate="email">
            <a:extLst/>
          </a:blip>
          <a:srcRect/>
          <a:stretch/>
        </p:blipFill>
        <p:spPr bwMode="auto">
          <a:xfrm>
            <a:off x="209576" y="3168998"/>
            <a:ext cx="3213099" cy="183576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5607" name="TextBox 5"/>
          <p:cNvSpPr txBox="1">
            <a:spLocks noChangeArrowheads="1"/>
          </p:cNvSpPr>
          <p:nvPr/>
        </p:nvSpPr>
        <p:spPr bwMode="auto">
          <a:xfrm>
            <a:off x="3423373" y="1244459"/>
            <a:ext cx="7262601" cy="203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chemeClr val="tx2"/>
                </a:solidFill>
                <a:latin typeface="Calibri" pitchFamily="34" charset="0"/>
              </a:rPr>
              <a:t>БКМ </a:t>
            </a:r>
            <a:r>
              <a:rPr lang="en-US" altLang="ru-RU" sz="1400" b="1">
                <a:solidFill>
                  <a:schemeClr val="tx2"/>
                </a:solidFill>
                <a:latin typeface="Calibri" pitchFamily="34" charset="0"/>
              </a:rPr>
              <a:t>BUER LS 1035-005</a:t>
            </a:r>
            <a:r>
              <a:rPr lang="ru-RU" altLang="ru-RU" sz="1400" b="1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altLang="ru-RU" sz="1400" b="1">
                <a:solidFill>
                  <a:schemeClr val="tx2"/>
                </a:solidFill>
                <a:latin typeface="Calibri" pitchFamily="34" charset="0"/>
              </a:rPr>
              <a:t>on</a:t>
            </a:r>
            <a:r>
              <a:rPr lang="ru-RU" altLang="ru-RU" sz="1400" b="1">
                <a:solidFill>
                  <a:schemeClr val="tx2"/>
                </a:solidFill>
                <a:latin typeface="Calibri" pitchFamily="34" charset="0"/>
              </a:rPr>
              <a:t> КАМА</a:t>
            </a:r>
            <a:r>
              <a:rPr lang="en-US" altLang="ru-RU" sz="1400" b="1">
                <a:solidFill>
                  <a:schemeClr val="tx2"/>
                </a:solidFill>
                <a:latin typeface="Calibri" pitchFamily="34" charset="0"/>
              </a:rPr>
              <a:t>Z</a:t>
            </a:r>
            <a:r>
              <a:rPr lang="ru-RU" altLang="ru-RU" sz="1400" b="1">
                <a:solidFill>
                  <a:schemeClr val="tx2"/>
                </a:solidFill>
                <a:latin typeface="Calibri" pitchFamily="34" charset="0"/>
              </a:rPr>
              <a:t> – 4326</a:t>
            </a:r>
            <a:r>
              <a:rPr lang="en-US" altLang="ru-RU" sz="1400" b="1">
                <a:solidFill>
                  <a:schemeClr val="tx2"/>
                </a:solidFill>
                <a:latin typeface="Calibri" pitchFamily="34" charset="0"/>
              </a:rPr>
              <a:t> (4x4) Chassis</a:t>
            </a:r>
            <a:endParaRPr lang="ru-RU" altLang="ru-RU" sz="1400" b="1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ru-RU" sz="1400">
                <a:latin typeface="Calibri" pitchFamily="34" charset="0"/>
              </a:rPr>
              <a:t>Rear body load carrying capacity</a:t>
            </a:r>
            <a:r>
              <a:rPr lang="ru-RU" altLang="ru-RU" sz="1400">
                <a:latin typeface="Calibri" pitchFamily="34" charset="0"/>
              </a:rPr>
              <a:t> – 3 </a:t>
            </a:r>
            <a:r>
              <a:rPr lang="en-US" altLang="ru-RU" sz="1400">
                <a:latin typeface="Calibri" pitchFamily="34" charset="0"/>
              </a:rPr>
              <a:t>tons</a:t>
            </a:r>
            <a:endParaRPr lang="ru-RU" altLang="ru-RU" sz="140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ru-RU" sz="1400">
                <a:latin typeface="Calibri" pitchFamily="34" charset="0"/>
              </a:rPr>
              <a:t>High cross country capacity thanks to all wheel drive</a:t>
            </a:r>
            <a:r>
              <a:rPr lang="ru-RU" altLang="ru-RU" sz="1400">
                <a:latin typeface="Calibri" pitchFamily="34" charset="0"/>
              </a:rPr>
              <a:t>, </a:t>
            </a:r>
            <a:r>
              <a:rPr lang="en-US" altLang="ru-RU" sz="1400">
                <a:latin typeface="Calibri" pitchFamily="34" charset="0"/>
              </a:rPr>
              <a:t>single tire wheels and high clearance</a:t>
            </a:r>
            <a:r>
              <a:rPr lang="ru-RU" altLang="ru-RU" sz="1400"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400">
                <a:latin typeface="Calibri" pitchFamily="34" charset="0"/>
              </a:rPr>
              <a:t>High engine horsepower</a:t>
            </a:r>
            <a:r>
              <a:rPr lang="ru-RU" altLang="ru-RU" sz="1400">
                <a:latin typeface="Calibri" pitchFamily="34" charset="0"/>
              </a:rPr>
              <a:t> – 240 </a:t>
            </a:r>
            <a:r>
              <a:rPr lang="en-US" altLang="ru-RU" sz="1400">
                <a:latin typeface="Calibri" pitchFamily="34" charset="0"/>
              </a:rPr>
              <a:t>HP</a:t>
            </a:r>
            <a:endParaRPr lang="ru-RU" altLang="ru-RU" sz="140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ru-RU" sz="1400">
                <a:latin typeface="Calibri" pitchFamily="34" charset="0"/>
              </a:rPr>
              <a:t>Drilling depth</a:t>
            </a:r>
            <a:r>
              <a:rPr lang="ru-RU" altLang="ru-RU" sz="1400">
                <a:latin typeface="Calibri" pitchFamily="34" charset="0"/>
              </a:rPr>
              <a:t> </a:t>
            </a:r>
            <a:r>
              <a:rPr lang="en-US" altLang="ru-RU" sz="1400">
                <a:latin typeface="Calibri" pitchFamily="34" charset="0"/>
              </a:rPr>
              <a:t>down to</a:t>
            </a:r>
            <a:r>
              <a:rPr lang="ru-RU" altLang="ru-RU" sz="1400">
                <a:latin typeface="Calibri" pitchFamily="34" charset="0"/>
              </a:rPr>
              <a:t> 7 </a:t>
            </a:r>
            <a:r>
              <a:rPr lang="en-US" altLang="ru-RU" sz="1400">
                <a:latin typeface="Calibri" pitchFamily="34" charset="0"/>
              </a:rPr>
              <a:t>m</a:t>
            </a:r>
            <a:r>
              <a:rPr lang="ru-RU" altLang="ru-RU" sz="1400"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400">
                <a:latin typeface="Calibri" pitchFamily="34" charset="0"/>
              </a:rPr>
              <a:t>Equipped with quick removal cradle, load carrying capacity of</a:t>
            </a:r>
            <a:r>
              <a:rPr lang="ru-RU" altLang="ru-RU" sz="1400">
                <a:latin typeface="Calibri" pitchFamily="34" charset="0"/>
              </a:rPr>
              <a:t> 200 </a:t>
            </a:r>
            <a:r>
              <a:rPr lang="en-US" altLang="ru-RU" sz="1400">
                <a:latin typeface="Calibri" pitchFamily="34" charset="0"/>
              </a:rPr>
              <a:t>kg and lift height of up to</a:t>
            </a:r>
            <a:r>
              <a:rPr lang="ru-RU" altLang="ru-RU" sz="1400">
                <a:latin typeface="Calibri" pitchFamily="34" charset="0"/>
              </a:rPr>
              <a:t> 18 </a:t>
            </a:r>
            <a:r>
              <a:rPr lang="en-US" altLang="ru-RU" sz="1400">
                <a:latin typeface="Calibri" pitchFamily="34" charset="0"/>
              </a:rPr>
              <a:t>m</a:t>
            </a:r>
            <a:r>
              <a:rPr lang="ru-RU" altLang="ru-RU" sz="1400"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400">
                <a:latin typeface="Calibri" pitchFamily="34" charset="0"/>
              </a:rPr>
              <a:t>Load carrying capacity of knuckle boom crane up to</a:t>
            </a:r>
            <a:r>
              <a:rPr lang="ru-RU" altLang="ru-RU" sz="1400">
                <a:latin typeface="Calibri" pitchFamily="34" charset="0"/>
              </a:rPr>
              <a:t> 6100 </a:t>
            </a:r>
            <a:r>
              <a:rPr lang="en-US" altLang="ru-RU" sz="1400">
                <a:latin typeface="Calibri" pitchFamily="34" charset="0"/>
              </a:rPr>
              <a:t>kg</a:t>
            </a:r>
            <a:r>
              <a:rPr lang="ru-RU" altLang="ru-RU" sz="1400"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endParaRPr lang="ru-RU" altLang="ru-RU" sz="1400">
              <a:latin typeface="Calibri" pitchFamily="34" charset="0"/>
            </a:endParaRPr>
          </a:p>
        </p:txBody>
      </p:sp>
      <p:sp>
        <p:nvSpPr>
          <p:cNvPr id="25608" name="TextBox 10"/>
          <p:cNvSpPr txBox="1">
            <a:spLocks noChangeArrowheads="1"/>
          </p:cNvSpPr>
          <p:nvPr/>
        </p:nvSpPr>
        <p:spPr bwMode="auto">
          <a:xfrm>
            <a:off x="3260002" y="3187284"/>
            <a:ext cx="7425972" cy="181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chemeClr val="tx2"/>
                </a:solidFill>
                <a:latin typeface="Calibri" pitchFamily="34" charset="0"/>
              </a:rPr>
              <a:t>БКМ </a:t>
            </a:r>
            <a:r>
              <a:rPr lang="en-US" altLang="ru-RU" sz="1400" b="1">
                <a:solidFill>
                  <a:schemeClr val="tx2"/>
                </a:solidFill>
                <a:latin typeface="Calibri" pitchFamily="34" charset="0"/>
              </a:rPr>
              <a:t>BUER LS 2656-002</a:t>
            </a:r>
            <a:r>
              <a:rPr lang="ru-RU" altLang="ru-RU" sz="1400" b="1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altLang="ru-RU" sz="1400" b="1">
                <a:solidFill>
                  <a:schemeClr val="tx2"/>
                </a:solidFill>
                <a:latin typeface="Calibri" pitchFamily="34" charset="0"/>
              </a:rPr>
              <a:t>on</a:t>
            </a:r>
            <a:r>
              <a:rPr lang="ru-RU" altLang="ru-RU" sz="1400" b="1">
                <a:solidFill>
                  <a:schemeClr val="tx2"/>
                </a:solidFill>
                <a:latin typeface="Calibri" pitchFamily="34" charset="0"/>
              </a:rPr>
              <a:t> КАМА</a:t>
            </a:r>
            <a:r>
              <a:rPr lang="en-US" altLang="ru-RU" sz="1400" b="1">
                <a:solidFill>
                  <a:schemeClr val="tx2"/>
                </a:solidFill>
                <a:latin typeface="Calibri" pitchFamily="34" charset="0"/>
              </a:rPr>
              <a:t>Z</a:t>
            </a:r>
            <a:r>
              <a:rPr lang="ru-RU" altLang="ru-RU" sz="1400" b="1">
                <a:solidFill>
                  <a:schemeClr val="tx2"/>
                </a:solidFill>
                <a:latin typeface="Calibri" pitchFamily="34" charset="0"/>
              </a:rPr>
              <a:t> – 43118 </a:t>
            </a:r>
            <a:r>
              <a:rPr lang="en-US" altLang="ru-RU" sz="1400" b="1">
                <a:solidFill>
                  <a:schemeClr val="tx2"/>
                </a:solidFill>
                <a:latin typeface="Calibri" pitchFamily="34" charset="0"/>
              </a:rPr>
              <a:t>(6x6) Chassis</a:t>
            </a:r>
            <a:endParaRPr lang="ru-RU" altLang="ru-RU" sz="1400" b="1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ru-RU" sz="1400">
                <a:latin typeface="Calibri" pitchFamily="34" charset="0"/>
              </a:rPr>
              <a:t>Load carrying capacity of rear body -</a:t>
            </a:r>
            <a:r>
              <a:rPr lang="ru-RU" altLang="ru-RU" sz="1400">
                <a:latin typeface="Calibri" pitchFamily="34" charset="0"/>
              </a:rPr>
              <a:t> 8 </a:t>
            </a:r>
            <a:r>
              <a:rPr lang="en-US" altLang="ru-RU" sz="1400">
                <a:latin typeface="Calibri" pitchFamily="34" charset="0"/>
              </a:rPr>
              <a:t>tons</a:t>
            </a:r>
            <a:endParaRPr lang="ru-RU" altLang="ru-RU" sz="140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ru-RU" sz="1400">
                <a:latin typeface="Calibri" pitchFamily="34" charset="0"/>
              </a:rPr>
              <a:t>High cross country capacity thanks to all wheel drive</a:t>
            </a:r>
            <a:r>
              <a:rPr lang="ru-RU" altLang="ru-RU" sz="1400">
                <a:latin typeface="Calibri" pitchFamily="34" charset="0"/>
              </a:rPr>
              <a:t>, 6</a:t>
            </a:r>
            <a:r>
              <a:rPr lang="en-US" altLang="ru-RU" sz="1400">
                <a:latin typeface="Calibri" pitchFamily="34" charset="0"/>
              </a:rPr>
              <a:t>x</a:t>
            </a:r>
            <a:r>
              <a:rPr lang="ru-RU" altLang="ru-RU" sz="1400">
                <a:latin typeface="Calibri" pitchFamily="34" charset="0"/>
              </a:rPr>
              <a:t>6;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400">
                <a:latin typeface="Calibri" pitchFamily="34" charset="0"/>
              </a:rPr>
              <a:t>High engine horsepower rating</a:t>
            </a:r>
            <a:r>
              <a:rPr lang="ru-RU" altLang="ru-RU" sz="1400">
                <a:latin typeface="Calibri" pitchFamily="34" charset="0"/>
              </a:rPr>
              <a:t> – </a:t>
            </a:r>
            <a:r>
              <a:rPr lang="en-US" altLang="ru-RU" sz="1400">
                <a:latin typeface="Calibri" pitchFamily="34" charset="0"/>
              </a:rPr>
              <a:t>up to</a:t>
            </a:r>
            <a:r>
              <a:rPr lang="ru-RU" altLang="ru-RU" sz="1400">
                <a:latin typeface="Calibri" pitchFamily="34" charset="0"/>
              </a:rPr>
              <a:t> 300 </a:t>
            </a:r>
            <a:r>
              <a:rPr lang="en-US" altLang="ru-RU" sz="1400">
                <a:latin typeface="Calibri" pitchFamily="34" charset="0"/>
              </a:rPr>
              <a:t>HP</a:t>
            </a:r>
            <a:endParaRPr lang="ru-RU" altLang="ru-RU" sz="140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ru-RU" sz="1400">
                <a:latin typeface="Calibri" pitchFamily="34" charset="0"/>
              </a:rPr>
              <a:t>Drilling depth down to</a:t>
            </a:r>
            <a:r>
              <a:rPr lang="ru-RU" altLang="ru-RU" sz="1400">
                <a:latin typeface="Calibri" pitchFamily="34" charset="0"/>
              </a:rPr>
              <a:t> 12 </a:t>
            </a:r>
            <a:r>
              <a:rPr lang="en-US" altLang="ru-RU" sz="1400">
                <a:latin typeface="Calibri" pitchFamily="34" charset="0"/>
              </a:rPr>
              <a:t>m</a:t>
            </a:r>
            <a:r>
              <a:rPr lang="ru-RU" altLang="ru-RU" sz="1400"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400">
                <a:latin typeface="Calibri" pitchFamily="34" charset="0"/>
              </a:rPr>
              <a:t>Equipped with quick removal cradle, load carrying capacity of</a:t>
            </a:r>
            <a:r>
              <a:rPr lang="ru-RU" altLang="ru-RU" sz="1400">
                <a:latin typeface="Calibri" pitchFamily="34" charset="0"/>
              </a:rPr>
              <a:t> 200 </a:t>
            </a:r>
            <a:r>
              <a:rPr lang="en-US" altLang="ru-RU" sz="1400">
                <a:latin typeface="Calibri" pitchFamily="34" charset="0"/>
              </a:rPr>
              <a:t>kg and lift height of up to</a:t>
            </a:r>
            <a:r>
              <a:rPr lang="ru-RU" altLang="ru-RU" sz="1400">
                <a:latin typeface="Calibri" pitchFamily="34" charset="0"/>
              </a:rPr>
              <a:t> 23</a:t>
            </a:r>
            <a:r>
              <a:rPr lang="en-US" altLang="ru-RU" sz="1400">
                <a:latin typeface="Calibri" pitchFamily="34" charset="0"/>
              </a:rPr>
              <a:t>.</a:t>
            </a:r>
            <a:r>
              <a:rPr lang="ru-RU" altLang="ru-RU" sz="1400">
                <a:latin typeface="Calibri" pitchFamily="34" charset="0"/>
              </a:rPr>
              <a:t>3 </a:t>
            </a:r>
            <a:r>
              <a:rPr lang="en-US" altLang="ru-RU" sz="1400">
                <a:latin typeface="Calibri" pitchFamily="34" charset="0"/>
              </a:rPr>
              <a:t>m</a:t>
            </a:r>
            <a:r>
              <a:rPr lang="ru-RU" altLang="ru-RU" sz="1400"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400">
                <a:latin typeface="Calibri" pitchFamily="34" charset="0"/>
              </a:rPr>
              <a:t>Load carrying capacity of knuckle boom crane up to</a:t>
            </a:r>
            <a:r>
              <a:rPr lang="ru-RU" altLang="ru-RU" sz="1400">
                <a:latin typeface="Calibri" pitchFamily="34" charset="0"/>
              </a:rPr>
              <a:t> 7500 </a:t>
            </a:r>
            <a:r>
              <a:rPr lang="en-US" altLang="ru-RU" sz="1400">
                <a:latin typeface="Calibri" pitchFamily="34" charset="0"/>
              </a:rPr>
              <a:t>kg</a:t>
            </a:r>
            <a:r>
              <a:rPr lang="ru-RU" altLang="ru-RU" sz="1400">
                <a:latin typeface="Calibri" pitchFamily="34" charset="0"/>
              </a:rPr>
              <a:t>;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4" cstate="email">
            <a:extLst/>
          </a:blip>
          <a:srcRect/>
          <a:stretch/>
        </p:blipFill>
        <p:spPr bwMode="auto">
          <a:xfrm>
            <a:off x="306141" y="5034649"/>
            <a:ext cx="2989981" cy="1842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25610" name="TextBox 14"/>
          <p:cNvSpPr txBox="1">
            <a:spLocks noChangeArrowheads="1"/>
          </p:cNvSpPr>
          <p:nvPr/>
        </p:nvSpPr>
        <p:spPr bwMode="auto">
          <a:xfrm>
            <a:off x="3260002" y="5131858"/>
            <a:ext cx="7425972" cy="181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chemeClr val="tx2"/>
                </a:solidFill>
                <a:latin typeface="Calibri" pitchFamily="34" charset="0"/>
              </a:rPr>
              <a:t>БКМ </a:t>
            </a:r>
            <a:r>
              <a:rPr lang="en-US" altLang="ru-RU" sz="1400" b="1">
                <a:solidFill>
                  <a:schemeClr val="tx2"/>
                </a:solidFill>
                <a:latin typeface="Calibri" pitchFamily="34" charset="0"/>
              </a:rPr>
              <a:t>BUER LS 2656-006</a:t>
            </a:r>
            <a:r>
              <a:rPr lang="ru-RU" altLang="ru-RU" sz="1400" b="1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altLang="ru-RU" sz="1400" b="1">
                <a:solidFill>
                  <a:schemeClr val="tx2"/>
                </a:solidFill>
                <a:latin typeface="Calibri" pitchFamily="34" charset="0"/>
              </a:rPr>
              <a:t>Based on Semi-Trailer Tractor Truck</a:t>
            </a:r>
            <a:r>
              <a:rPr lang="ru-RU" altLang="ru-RU" sz="1400" b="1">
                <a:solidFill>
                  <a:schemeClr val="tx2"/>
                </a:solidFill>
                <a:latin typeface="Calibri" pitchFamily="34" charset="0"/>
              </a:rPr>
              <a:t> КАМА</a:t>
            </a:r>
            <a:r>
              <a:rPr lang="en-US" altLang="ru-RU" sz="1400" b="1">
                <a:solidFill>
                  <a:schemeClr val="tx2"/>
                </a:solidFill>
                <a:latin typeface="Calibri" pitchFamily="34" charset="0"/>
              </a:rPr>
              <a:t>Z</a:t>
            </a:r>
            <a:r>
              <a:rPr lang="ru-RU" altLang="ru-RU" sz="1400" b="1">
                <a:solidFill>
                  <a:schemeClr val="tx2"/>
                </a:solidFill>
                <a:latin typeface="Calibri" pitchFamily="34" charset="0"/>
              </a:rPr>
              <a:t> – 44108 </a:t>
            </a:r>
            <a:r>
              <a:rPr lang="en-US" altLang="ru-RU" sz="1400" b="1">
                <a:solidFill>
                  <a:schemeClr val="tx2"/>
                </a:solidFill>
                <a:latin typeface="Calibri" pitchFamily="34" charset="0"/>
              </a:rPr>
              <a:t>(6x6)</a:t>
            </a:r>
            <a:endParaRPr lang="ru-RU" altLang="ru-RU" sz="140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ru-RU" sz="1400">
                <a:latin typeface="Calibri" pitchFamily="34" charset="0"/>
              </a:rPr>
              <a:t>Gross combination weight</a:t>
            </a:r>
            <a:r>
              <a:rPr lang="ru-RU" altLang="ru-RU" sz="1400">
                <a:latin typeface="Calibri" pitchFamily="34" charset="0"/>
              </a:rPr>
              <a:t> – 32 </a:t>
            </a:r>
            <a:r>
              <a:rPr lang="en-US" altLang="ru-RU" sz="1400">
                <a:latin typeface="Calibri" pitchFamily="34" charset="0"/>
              </a:rPr>
              <a:t>tons</a:t>
            </a:r>
            <a:r>
              <a:rPr lang="ru-RU" altLang="ru-RU" sz="1400"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400">
                <a:latin typeface="Calibri" pitchFamily="34" charset="0"/>
              </a:rPr>
              <a:t>High cross country capacity thanks to all wheel drive</a:t>
            </a:r>
            <a:r>
              <a:rPr lang="ru-RU" altLang="ru-RU" sz="1400">
                <a:latin typeface="Calibri" pitchFamily="34" charset="0"/>
              </a:rPr>
              <a:t>, 6</a:t>
            </a:r>
            <a:r>
              <a:rPr lang="en-US" altLang="ru-RU" sz="1400">
                <a:latin typeface="Calibri" pitchFamily="34" charset="0"/>
              </a:rPr>
              <a:t>x</a:t>
            </a:r>
            <a:r>
              <a:rPr lang="ru-RU" altLang="ru-RU" sz="1400">
                <a:latin typeface="Calibri" pitchFamily="34" charset="0"/>
              </a:rPr>
              <a:t>6;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400">
                <a:latin typeface="Calibri" pitchFamily="34" charset="0"/>
              </a:rPr>
              <a:t>High engine horsepower capacity</a:t>
            </a:r>
            <a:r>
              <a:rPr lang="ru-RU" altLang="ru-RU" sz="1400">
                <a:latin typeface="Calibri" pitchFamily="34" charset="0"/>
              </a:rPr>
              <a:t> – </a:t>
            </a:r>
            <a:r>
              <a:rPr lang="en-US" altLang="ru-RU" sz="1400">
                <a:latin typeface="Calibri" pitchFamily="34" charset="0"/>
              </a:rPr>
              <a:t>up to</a:t>
            </a:r>
            <a:r>
              <a:rPr lang="ru-RU" altLang="ru-RU" sz="1400">
                <a:latin typeface="Calibri" pitchFamily="34" charset="0"/>
              </a:rPr>
              <a:t> 300 </a:t>
            </a:r>
            <a:r>
              <a:rPr lang="en-US" altLang="ru-RU" sz="1400">
                <a:latin typeface="Calibri" pitchFamily="34" charset="0"/>
              </a:rPr>
              <a:t>HP</a:t>
            </a:r>
            <a:endParaRPr lang="ru-RU" altLang="ru-RU" sz="140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ru-RU" sz="1400">
                <a:latin typeface="Calibri" pitchFamily="34" charset="0"/>
              </a:rPr>
              <a:t>Drilling depth down to</a:t>
            </a:r>
            <a:r>
              <a:rPr lang="ru-RU" altLang="ru-RU" sz="1400">
                <a:latin typeface="Calibri" pitchFamily="34" charset="0"/>
              </a:rPr>
              <a:t> 12 </a:t>
            </a:r>
            <a:r>
              <a:rPr lang="en-US" altLang="ru-RU" sz="1400">
                <a:latin typeface="Calibri" pitchFamily="34" charset="0"/>
              </a:rPr>
              <a:t>m</a:t>
            </a:r>
            <a:r>
              <a:rPr lang="ru-RU" altLang="ru-RU" sz="1400"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400">
                <a:latin typeface="Calibri" pitchFamily="34" charset="0"/>
              </a:rPr>
              <a:t>Equipped with quick removal cradle, load carrying capacity of</a:t>
            </a:r>
            <a:r>
              <a:rPr lang="ru-RU" altLang="ru-RU" sz="1400">
                <a:latin typeface="Calibri" pitchFamily="34" charset="0"/>
              </a:rPr>
              <a:t> 200 </a:t>
            </a:r>
            <a:r>
              <a:rPr lang="en-US" altLang="ru-RU" sz="1400">
                <a:latin typeface="Calibri" pitchFamily="34" charset="0"/>
              </a:rPr>
              <a:t>kg and lift height of up to</a:t>
            </a:r>
            <a:r>
              <a:rPr lang="ru-RU" altLang="ru-RU" sz="1400">
                <a:latin typeface="Calibri" pitchFamily="34" charset="0"/>
              </a:rPr>
              <a:t> 23</a:t>
            </a:r>
            <a:r>
              <a:rPr lang="en-US" altLang="ru-RU" sz="1400">
                <a:latin typeface="Calibri" pitchFamily="34" charset="0"/>
              </a:rPr>
              <a:t>.</a:t>
            </a:r>
            <a:r>
              <a:rPr lang="ru-RU" altLang="ru-RU" sz="1400">
                <a:latin typeface="Calibri" pitchFamily="34" charset="0"/>
              </a:rPr>
              <a:t>3 </a:t>
            </a:r>
            <a:r>
              <a:rPr lang="en-US" altLang="ru-RU" sz="1400">
                <a:latin typeface="Calibri" pitchFamily="34" charset="0"/>
              </a:rPr>
              <a:t>m</a:t>
            </a:r>
            <a:r>
              <a:rPr lang="ru-RU" altLang="ru-RU" sz="1400">
                <a:latin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400">
                <a:latin typeface="Calibri" pitchFamily="34" charset="0"/>
              </a:rPr>
              <a:t>Load carrying capacity of the knuckle boom crane – up to</a:t>
            </a:r>
            <a:r>
              <a:rPr lang="ru-RU" altLang="ru-RU" sz="1400">
                <a:latin typeface="Calibri" pitchFamily="34" charset="0"/>
              </a:rPr>
              <a:t> 7500 </a:t>
            </a:r>
            <a:r>
              <a:rPr lang="en-US" altLang="ru-RU" sz="1400">
                <a:latin typeface="Calibri" pitchFamily="34" charset="0"/>
              </a:rPr>
              <a:t>kg</a:t>
            </a:r>
            <a:r>
              <a:rPr lang="ru-RU" altLang="ru-RU" sz="1400">
                <a:latin typeface="Calibri" pitchFamily="34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4783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Box 5"/>
          <p:cNvSpPr txBox="1">
            <a:spLocks noChangeArrowheads="1"/>
          </p:cNvSpPr>
          <p:nvPr/>
        </p:nvSpPr>
        <p:spPr bwMode="auto">
          <a:xfrm>
            <a:off x="432564" y="827889"/>
            <a:ext cx="9685324" cy="33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Drilling and Crane Units </a:t>
            </a:r>
            <a:endParaRPr lang="ru-RU" altLang="ru-RU" sz="1600" b="1">
              <a:solidFill>
                <a:srgbClr val="00458E"/>
              </a:solidFill>
              <a:cs typeface="Arial" charset="0"/>
            </a:endParaRPr>
          </a:p>
        </p:txBody>
      </p:sp>
      <p:grpSp>
        <p:nvGrpSpPr>
          <p:cNvPr id="26629" name="Группа 2"/>
          <p:cNvGrpSpPr>
            <a:grpSpLocks/>
          </p:cNvGrpSpPr>
          <p:nvPr/>
        </p:nvGrpSpPr>
        <p:grpSpPr bwMode="auto">
          <a:xfrm>
            <a:off x="163371" y="1260211"/>
            <a:ext cx="3527337" cy="1776547"/>
            <a:chOff x="19126" y="1104607"/>
            <a:chExt cx="3796795" cy="2076380"/>
          </a:xfrm>
        </p:grpSpPr>
        <p:pic>
          <p:nvPicPr>
            <p:cNvPr id="2050" name="Picture 2" descr="БКМ 512"/>
            <p:cNvPicPr>
              <a:picLocks noChangeAspect="1" noChangeArrowheads="1"/>
            </p:cNvPicPr>
            <p:nvPr/>
          </p:nvPicPr>
          <p:blipFill>
            <a:blip r:embed="rId2" cstate="email">
              <a:extLst/>
            </a:blip>
            <a:srcRect/>
            <a:stretch>
              <a:fillRect/>
            </a:stretch>
          </p:blipFill>
          <p:spPr bwMode="auto">
            <a:xfrm>
              <a:off x="19126" y="1104607"/>
              <a:ext cx="2076380" cy="207638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/>
          </p:spPr>
        </p:pic>
        <p:pic>
          <p:nvPicPr>
            <p:cNvPr id="2052" name="Picture 4" descr="Ямобур БКМ 512"/>
            <p:cNvPicPr>
              <a:picLocks noChangeAspect="1" noChangeArrowheads="1"/>
            </p:cNvPicPr>
            <p:nvPr/>
          </p:nvPicPr>
          <p:blipFill>
            <a:blip r:embed="rId3" cstate="email">
              <a:extLst/>
            </a:blip>
            <a:srcRect/>
            <a:stretch>
              <a:fillRect/>
            </a:stretch>
          </p:blipFill>
          <p:spPr bwMode="auto">
            <a:xfrm>
              <a:off x="1727903" y="1182309"/>
              <a:ext cx="2088018" cy="192097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/>
          </p:spPr>
        </p:pic>
      </p:grpSp>
      <p:sp>
        <p:nvSpPr>
          <p:cNvPr id="9" name="TextBox 8"/>
          <p:cNvSpPr txBox="1"/>
          <p:nvPr/>
        </p:nvSpPr>
        <p:spPr>
          <a:xfrm>
            <a:off x="3690709" y="1316220"/>
            <a:ext cx="6909867" cy="18158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4" tIns="45712" rIns="91424" bIns="45712">
            <a:spAutoFit/>
          </a:bodyPr>
          <a:lstStyle/>
          <a:p>
            <a:pPr marL="171420" indent="-171420">
              <a:buFont typeface="Arial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</a:rPr>
              <a:t>Load carrying capacity</a:t>
            </a:r>
            <a:r>
              <a:rPr lang="ru-RU" sz="1400">
                <a:solidFill>
                  <a:srgbClr val="000000"/>
                </a:solidFill>
              </a:rPr>
              <a:t> – 3 </a:t>
            </a:r>
            <a:r>
              <a:rPr lang="en-US" sz="1400">
                <a:solidFill>
                  <a:srgbClr val="000000"/>
                </a:solidFill>
              </a:rPr>
              <a:t>tons</a:t>
            </a:r>
            <a:endParaRPr lang="ru-RU" sz="1400">
              <a:solidFill>
                <a:srgbClr val="000000"/>
              </a:solidFill>
            </a:endParaRP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</a:rPr>
              <a:t>High cross country capacity thanks to all wheel drive</a:t>
            </a:r>
            <a:r>
              <a:rPr lang="ru-RU" sz="1400">
                <a:solidFill>
                  <a:srgbClr val="000000"/>
                </a:solidFill>
              </a:rPr>
              <a:t>, </a:t>
            </a:r>
            <a:r>
              <a:rPr lang="en-US" sz="1400">
                <a:solidFill>
                  <a:srgbClr val="000000"/>
                </a:solidFill>
              </a:rPr>
              <a:t>single tire wheels and high clearance</a:t>
            </a:r>
            <a:r>
              <a:rPr lang="ru-RU" sz="1400">
                <a:solidFill>
                  <a:srgbClr val="000000"/>
                </a:solidFill>
              </a:rPr>
              <a:t>;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</a:rPr>
              <a:t>High engine horsepower rating</a:t>
            </a:r>
            <a:r>
              <a:rPr lang="ru-RU" sz="1400">
                <a:solidFill>
                  <a:srgbClr val="000000"/>
                </a:solidFill>
              </a:rPr>
              <a:t> – 240 </a:t>
            </a:r>
            <a:r>
              <a:rPr lang="en-US" sz="1400">
                <a:solidFill>
                  <a:srgbClr val="000000"/>
                </a:solidFill>
              </a:rPr>
              <a:t>HP</a:t>
            </a:r>
            <a:endParaRPr lang="ru-RU" sz="1400">
              <a:solidFill>
                <a:srgbClr val="000000"/>
              </a:solidFill>
            </a:endParaRP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</a:rPr>
              <a:t>Drilling depth down to</a:t>
            </a:r>
            <a:r>
              <a:rPr lang="ru-RU" sz="1400">
                <a:solidFill>
                  <a:srgbClr val="000000"/>
                </a:solidFill>
              </a:rPr>
              <a:t> 6 </a:t>
            </a:r>
            <a:r>
              <a:rPr lang="en-US" sz="1400">
                <a:solidFill>
                  <a:srgbClr val="000000"/>
                </a:solidFill>
              </a:rPr>
              <a:t>m</a:t>
            </a:r>
            <a:r>
              <a:rPr lang="ru-RU" sz="1400">
                <a:solidFill>
                  <a:srgbClr val="000000"/>
                </a:solidFill>
              </a:rPr>
              <a:t>;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</a:rPr>
              <a:t>Equipped with quick removal cradle, load carrying capacity of </a:t>
            </a:r>
            <a:r>
              <a:rPr lang="ru-RU" sz="1400">
                <a:solidFill>
                  <a:srgbClr val="000000"/>
                </a:solidFill>
              </a:rPr>
              <a:t>200 </a:t>
            </a:r>
            <a:r>
              <a:rPr lang="en-US" sz="1400">
                <a:solidFill>
                  <a:srgbClr val="000000"/>
                </a:solidFill>
              </a:rPr>
              <a:t>kg and lift height of up to</a:t>
            </a:r>
            <a:r>
              <a:rPr lang="ru-RU" sz="1400">
                <a:solidFill>
                  <a:srgbClr val="000000"/>
                </a:solidFill>
              </a:rPr>
              <a:t> 12 </a:t>
            </a:r>
            <a:r>
              <a:rPr lang="en-US" sz="1400">
                <a:solidFill>
                  <a:srgbClr val="000000"/>
                </a:solidFill>
              </a:rPr>
              <a:t>m</a:t>
            </a:r>
            <a:r>
              <a:rPr lang="ru-RU" sz="1400">
                <a:solidFill>
                  <a:srgbClr val="000000"/>
                </a:solidFill>
              </a:rPr>
              <a:t>;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</a:rPr>
              <a:t>Load carrying capacity of the knuckle boom crane  - up to</a:t>
            </a:r>
            <a:r>
              <a:rPr lang="ru-RU" sz="1400">
                <a:solidFill>
                  <a:srgbClr val="000000"/>
                </a:solidFill>
              </a:rPr>
              <a:t> 4000 </a:t>
            </a:r>
            <a:r>
              <a:rPr lang="en-US" sz="1400">
                <a:solidFill>
                  <a:srgbClr val="000000"/>
                </a:solidFill>
              </a:rPr>
              <a:t>kg</a:t>
            </a:r>
            <a:r>
              <a:rPr lang="ru-RU" sz="1400">
                <a:solidFill>
                  <a:srgbClr val="000000"/>
                </a:solidFill>
              </a:rPr>
              <a:t>;</a:t>
            </a:r>
          </a:p>
        </p:txBody>
      </p:sp>
      <p:pic>
        <p:nvPicPr>
          <p:cNvPr id="2054" name="Picture 6" descr="http://www.kanglim.msk.ru/assets/images/BUR/kdc%205600.png"/>
          <p:cNvPicPr>
            <a:picLocks noChangeAspect="1" noChangeArrowheads="1"/>
          </p:cNvPicPr>
          <p:nvPr/>
        </p:nvPicPr>
        <p:blipFill>
          <a:blip r:embed="rId4" cstate="email">
            <a:extLst/>
          </a:blip>
          <a:srcRect/>
          <a:stretch>
            <a:fillRect/>
          </a:stretch>
        </p:blipFill>
        <p:spPr bwMode="auto">
          <a:xfrm>
            <a:off x="240170" y="3095615"/>
            <a:ext cx="2730266" cy="1778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11" name="TextBox 10"/>
          <p:cNvSpPr txBox="1"/>
          <p:nvPr/>
        </p:nvSpPr>
        <p:spPr>
          <a:xfrm>
            <a:off x="3007519" y="3491835"/>
            <a:ext cx="7593057" cy="11695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4" tIns="45712" rIns="91424" bIns="45712">
            <a:spAutoFit/>
          </a:bodyPr>
          <a:lstStyle/>
          <a:p>
            <a:pPr marL="171420" indent="-171420">
              <a:buFont typeface="Arial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</a:rPr>
              <a:t>High cross country capacity thanks to all wheel drive</a:t>
            </a:r>
            <a:r>
              <a:rPr lang="ru-RU" sz="1400">
                <a:solidFill>
                  <a:srgbClr val="000000"/>
                </a:solidFill>
              </a:rPr>
              <a:t>, 6</a:t>
            </a:r>
            <a:r>
              <a:rPr lang="en-US" sz="1400">
                <a:solidFill>
                  <a:srgbClr val="000000"/>
                </a:solidFill>
              </a:rPr>
              <a:t>x</a:t>
            </a:r>
            <a:r>
              <a:rPr lang="ru-RU" sz="1400">
                <a:solidFill>
                  <a:srgbClr val="000000"/>
                </a:solidFill>
              </a:rPr>
              <a:t>6;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</a:rPr>
              <a:t>High engine horsepower rating</a:t>
            </a:r>
            <a:r>
              <a:rPr lang="ru-RU" sz="1400">
                <a:solidFill>
                  <a:srgbClr val="000000"/>
                </a:solidFill>
              </a:rPr>
              <a:t> – </a:t>
            </a:r>
            <a:r>
              <a:rPr lang="en-US" sz="1400">
                <a:solidFill>
                  <a:srgbClr val="000000"/>
                </a:solidFill>
              </a:rPr>
              <a:t>up to</a:t>
            </a:r>
            <a:r>
              <a:rPr lang="ru-RU" sz="1400">
                <a:solidFill>
                  <a:srgbClr val="000000"/>
                </a:solidFill>
              </a:rPr>
              <a:t> 300 </a:t>
            </a:r>
            <a:r>
              <a:rPr lang="en-US" sz="1400">
                <a:solidFill>
                  <a:srgbClr val="000000"/>
                </a:solidFill>
              </a:rPr>
              <a:t>HP</a:t>
            </a:r>
            <a:endParaRPr lang="ru-RU" sz="1400">
              <a:solidFill>
                <a:srgbClr val="000000"/>
              </a:solidFill>
            </a:endParaRP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</a:rPr>
              <a:t>Drilling depth</a:t>
            </a:r>
            <a:r>
              <a:rPr lang="ru-RU" sz="1400">
                <a:solidFill>
                  <a:srgbClr val="000000"/>
                </a:solidFill>
              </a:rPr>
              <a:t> – 4</a:t>
            </a:r>
            <a:r>
              <a:rPr lang="en-US" sz="1400">
                <a:solidFill>
                  <a:srgbClr val="000000"/>
                </a:solidFill>
              </a:rPr>
              <a:t>.</a:t>
            </a:r>
            <a:r>
              <a:rPr lang="ru-RU" sz="1400">
                <a:solidFill>
                  <a:srgbClr val="000000"/>
                </a:solidFill>
              </a:rPr>
              <a:t>5 </a:t>
            </a:r>
            <a:r>
              <a:rPr lang="en-US" sz="1400">
                <a:solidFill>
                  <a:srgbClr val="000000"/>
                </a:solidFill>
              </a:rPr>
              <a:t>m</a:t>
            </a:r>
            <a:r>
              <a:rPr lang="ru-RU" sz="1400">
                <a:solidFill>
                  <a:srgbClr val="000000"/>
                </a:solidFill>
              </a:rPr>
              <a:t>;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</a:rPr>
              <a:t>Capable of mounting a cradle, load carrying capacity of</a:t>
            </a:r>
            <a:r>
              <a:rPr lang="ru-RU" sz="1400">
                <a:solidFill>
                  <a:srgbClr val="000000"/>
                </a:solidFill>
              </a:rPr>
              <a:t> 200 </a:t>
            </a:r>
            <a:r>
              <a:rPr lang="en-US" sz="1400">
                <a:solidFill>
                  <a:srgbClr val="000000"/>
                </a:solidFill>
              </a:rPr>
              <a:t>kg</a:t>
            </a:r>
            <a:r>
              <a:rPr lang="ru-RU" sz="1400">
                <a:solidFill>
                  <a:srgbClr val="000000"/>
                </a:solidFill>
              </a:rPr>
              <a:t> </a:t>
            </a:r>
            <a:r>
              <a:rPr lang="en-US" sz="1400">
                <a:solidFill>
                  <a:srgbClr val="000000"/>
                </a:solidFill>
              </a:rPr>
              <a:t>and lift height of up to</a:t>
            </a:r>
            <a:r>
              <a:rPr lang="ru-RU" sz="1400">
                <a:solidFill>
                  <a:srgbClr val="000000"/>
                </a:solidFill>
              </a:rPr>
              <a:t> 12</a:t>
            </a:r>
            <a:r>
              <a:rPr lang="en-US" sz="1400">
                <a:solidFill>
                  <a:srgbClr val="000000"/>
                </a:solidFill>
              </a:rPr>
              <a:t>.</a:t>
            </a:r>
            <a:r>
              <a:rPr lang="ru-RU" sz="1400">
                <a:solidFill>
                  <a:srgbClr val="000000"/>
                </a:solidFill>
              </a:rPr>
              <a:t>8 </a:t>
            </a:r>
            <a:r>
              <a:rPr lang="en-US" sz="1400">
                <a:solidFill>
                  <a:srgbClr val="000000"/>
                </a:solidFill>
              </a:rPr>
              <a:t>m</a:t>
            </a:r>
            <a:r>
              <a:rPr lang="ru-RU" sz="1400">
                <a:solidFill>
                  <a:srgbClr val="000000"/>
                </a:solidFill>
              </a:rPr>
              <a:t>;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</a:rPr>
              <a:t>Load carrying capacity of the knuckle boom crane up to</a:t>
            </a:r>
            <a:r>
              <a:rPr lang="ru-RU" sz="1400">
                <a:solidFill>
                  <a:srgbClr val="000000"/>
                </a:solidFill>
              </a:rPr>
              <a:t> 4000 </a:t>
            </a:r>
            <a:r>
              <a:rPr lang="en-US" sz="1400">
                <a:solidFill>
                  <a:srgbClr val="000000"/>
                </a:solidFill>
              </a:rPr>
              <a:t>kg</a:t>
            </a:r>
            <a:r>
              <a:rPr lang="ru-RU" sz="1400">
                <a:solidFill>
                  <a:srgbClr val="000000"/>
                </a:solidFill>
              </a:rPr>
              <a:t>;</a:t>
            </a:r>
          </a:p>
        </p:txBody>
      </p:sp>
      <p:pic>
        <p:nvPicPr>
          <p:cNvPr id="10" name="Picture 2" descr="Кран-манипулятор ИНМАН АРК-2 с КМУ на КамАЗ 43114"/>
          <p:cNvPicPr>
            <a:picLocks noChangeAspect="1" noChangeArrowheads="1"/>
          </p:cNvPicPr>
          <p:nvPr/>
        </p:nvPicPr>
        <p:blipFill rotWithShape="1">
          <a:blip r:embed="rId5" cstate="email">
            <a:extLst/>
          </a:blip>
          <a:srcRect/>
          <a:stretch/>
        </p:blipFill>
        <p:spPr bwMode="auto">
          <a:xfrm>
            <a:off x="226588" y="5292799"/>
            <a:ext cx="2743848" cy="15374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26634" name="TextBox 11"/>
          <p:cNvSpPr txBox="1">
            <a:spLocks noChangeArrowheads="1"/>
          </p:cNvSpPr>
          <p:nvPr/>
        </p:nvSpPr>
        <p:spPr bwMode="auto">
          <a:xfrm>
            <a:off x="612643" y="4788800"/>
            <a:ext cx="9685325" cy="33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Laboratories</a:t>
            </a:r>
            <a:r>
              <a:rPr lang="ru-RU" altLang="ru-RU" sz="1600" b="1">
                <a:solidFill>
                  <a:srgbClr val="00458E"/>
                </a:solidFill>
                <a:cs typeface="Arial" charset="0"/>
              </a:rPr>
              <a:t>, </a:t>
            </a: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Self-Propelled Garages (Workshops)</a:t>
            </a:r>
            <a:endParaRPr lang="ru-RU" altLang="ru-RU" sz="1600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3007519" y="5397902"/>
            <a:ext cx="7593057" cy="1600422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4" tIns="45712" rIns="91424" bIns="45712">
            <a:spAutoFit/>
          </a:bodyPr>
          <a:lstStyle/>
          <a:p>
            <a:pPr marL="171420" indent="-171420">
              <a:buFont typeface="Arial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</a:rPr>
              <a:t>Designed for companies who are in the business of servicing electrical, radio broadcasting, telephone and telegraph as well as relay networks</a:t>
            </a:r>
            <a:r>
              <a:rPr lang="ru-RU" sz="1400">
                <a:solidFill>
                  <a:srgbClr val="000000"/>
                </a:solidFill>
              </a:rPr>
              <a:t>;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</a:rPr>
              <a:t>Equipped with</a:t>
            </a:r>
            <a:r>
              <a:rPr lang="ru-RU" sz="1400">
                <a:solidFill>
                  <a:srgbClr val="000000"/>
                </a:solidFill>
              </a:rPr>
              <a:t>: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</a:rPr>
              <a:t>Hydraulic handler to carry out loading and unloading operations, installation work</a:t>
            </a:r>
            <a:r>
              <a:rPr lang="ru-RU" sz="1400">
                <a:solidFill>
                  <a:srgbClr val="000000"/>
                </a:solidFill>
              </a:rPr>
              <a:t>;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</a:rPr>
              <a:t>Hydraulic bore</a:t>
            </a:r>
            <a:r>
              <a:rPr lang="ru-RU" sz="1400">
                <a:solidFill>
                  <a:srgbClr val="000000"/>
                </a:solidFill>
              </a:rPr>
              <a:t> (</a:t>
            </a:r>
            <a:r>
              <a:rPr lang="en-US" sz="1400">
                <a:solidFill>
                  <a:srgbClr val="000000"/>
                </a:solidFill>
              </a:rPr>
              <a:t>bore diameter is</a:t>
            </a:r>
            <a:r>
              <a:rPr lang="ru-RU" sz="1400">
                <a:solidFill>
                  <a:srgbClr val="000000"/>
                </a:solidFill>
              </a:rPr>
              <a:t> 360 </a:t>
            </a:r>
            <a:r>
              <a:rPr lang="en-US" sz="1400">
                <a:solidFill>
                  <a:srgbClr val="000000"/>
                </a:solidFill>
              </a:rPr>
              <a:t>mm</a:t>
            </a:r>
            <a:r>
              <a:rPr lang="ru-RU" sz="1400">
                <a:solidFill>
                  <a:srgbClr val="000000"/>
                </a:solidFill>
              </a:rPr>
              <a:t>);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</a:rPr>
              <a:t>Stand-Alone Diesel Unit</a:t>
            </a:r>
            <a:r>
              <a:rPr lang="ru-RU" sz="1400">
                <a:solidFill>
                  <a:srgbClr val="000000"/>
                </a:solidFill>
              </a:rPr>
              <a:t> АДД-2003У2 </a:t>
            </a:r>
            <a:r>
              <a:rPr lang="en-US" sz="1400">
                <a:solidFill>
                  <a:srgbClr val="000000"/>
                </a:solidFill>
              </a:rPr>
              <a:t>for Welding</a:t>
            </a:r>
            <a:r>
              <a:rPr lang="ru-RU" sz="1400">
                <a:solidFill>
                  <a:srgbClr val="000000"/>
                </a:solidFill>
              </a:rPr>
              <a:t>; 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</a:rPr>
              <a:t>Quick removal two seater cradle for work to be done at a height of</a:t>
            </a:r>
            <a:r>
              <a:rPr lang="ru-RU" sz="1400">
                <a:solidFill>
                  <a:srgbClr val="000000"/>
                </a:solidFill>
              </a:rPr>
              <a:t> 12 </a:t>
            </a:r>
            <a:r>
              <a:rPr lang="en-US" sz="1400">
                <a:solidFill>
                  <a:srgbClr val="000000"/>
                </a:solidFill>
              </a:rPr>
              <a:t>m</a:t>
            </a:r>
            <a:r>
              <a:rPr lang="ru-RU" sz="140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6636" name="Прямоугольник 3"/>
          <p:cNvSpPr>
            <a:spLocks noChangeArrowheads="1"/>
          </p:cNvSpPr>
          <p:nvPr/>
        </p:nvSpPr>
        <p:spPr bwMode="auto">
          <a:xfrm>
            <a:off x="261766" y="1097434"/>
            <a:ext cx="10485473" cy="30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chemeClr val="tx2"/>
                </a:solidFill>
                <a:cs typeface="Arial" charset="0"/>
              </a:rPr>
              <a:t>БКМ-512 </a:t>
            </a:r>
            <a:r>
              <a:rPr lang="en-US" altLang="ru-RU" sz="1400" b="1">
                <a:solidFill>
                  <a:schemeClr val="tx2"/>
                </a:solidFill>
                <a:cs typeface="Arial" charset="0"/>
              </a:rPr>
              <a:t>on</a:t>
            </a:r>
            <a:r>
              <a:rPr lang="ru-RU" altLang="ru-RU" sz="1400" b="1">
                <a:solidFill>
                  <a:schemeClr val="tx2"/>
                </a:solidFill>
                <a:cs typeface="Arial" charset="0"/>
              </a:rPr>
              <a:t> КАМА</a:t>
            </a:r>
            <a:r>
              <a:rPr lang="en-US" altLang="ru-RU" sz="1400" b="1">
                <a:solidFill>
                  <a:schemeClr val="tx2"/>
                </a:solidFill>
                <a:cs typeface="Arial" charset="0"/>
              </a:rPr>
              <a:t>Z</a:t>
            </a:r>
            <a:r>
              <a:rPr lang="ru-RU" altLang="ru-RU" sz="1400" b="1">
                <a:solidFill>
                  <a:schemeClr val="tx2"/>
                </a:solidFill>
                <a:cs typeface="Arial" charset="0"/>
              </a:rPr>
              <a:t> – 4326 </a:t>
            </a:r>
            <a:r>
              <a:rPr lang="en-US" altLang="ru-RU" sz="1400" b="1">
                <a:solidFill>
                  <a:schemeClr val="tx2"/>
                </a:solidFill>
                <a:cs typeface="Arial" charset="0"/>
              </a:rPr>
              <a:t>(</a:t>
            </a:r>
            <a:r>
              <a:rPr lang="ru-RU" altLang="ru-RU" sz="1400" b="1">
                <a:solidFill>
                  <a:schemeClr val="tx2"/>
                </a:solidFill>
                <a:cs typeface="Arial" charset="0"/>
              </a:rPr>
              <a:t>4</a:t>
            </a:r>
            <a:r>
              <a:rPr lang="en-US" altLang="ru-RU" sz="1400" b="1">
                <a:solidFill>
                  <a:schemeClr val="tx2"/>
                </a:solidFill>
                <a:cs typeface="Arial" charset="0"/>
              </a:rPr>
              <a:t>x</a:t>
            </a:r>
            <a:r>
              <a:rPr lang="ru-RU" altLang="ru-RU" sz="1400" b="1">
                <a:solidFill>
                  <a:schemeClr val="tx2"/>
                </a:solidFill>
                <a:cs typeface="Arial" charset="0"/>
              </a:rPr>
              <a:t>4</a:t>
            </a:r>
            <a:r>
              <a:rPr lang="en-US" altLang="ru-RU" sz="1400" b="1">
                <a:solidFill>
                  <a:schemeClr val="tx2"/>
                </a:solidFill>
                <a:cs typeface="Arial" charset="0"/>
              </a:rPr>
              <a:t>)</a:t>
            </a:r>
            <a:r>
              <a:rPr lang="ru-RU" altLang="ru-RU" sz="1400" b="1">
                <a:solidFill>
                  <a:schemeClr val="tx2"/>
                </a:solidFill>
                <a:cs typeface="Arial" charset="0"/>
              </a:rPr>
              <a:t> </a:t>
            </a:r>
            <a:r>
              <a:rPr lang="en-US" altLang="ru-RU" sz="1400" b="1">
                <a:solidFill>
                  <a:schemeClr val="tx2"/>
                </a:solidFill>
                <a:cs typeface="Arial" charset="0"/>
              </a:rPr>
              <a:t>Chassis</a:t>
            </a:r>
            <a:endParaRPr lang="ru-RU" altLang="ru-RU" sz="1400" b="1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26637" name="Прямоугольник 6"/>
          <p:cNvSpPr>
            <a:spLocks noChangeArrowheads="1"/>
          </p:cNvSpPr>
          <p:nvPr/>
        </p:nvSpPr>
        <p:spPr bwMode="auto">
          <a:xfrm>
            <a:off x="1" y="3183782"/>
            <a:ext cx="10600575" cy="30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chemeClr val="tx2"/>
                </a:solidFill>
                <a:cs typeface="Arial" charset="0"/>
              </a:rPr>
              <a:t>БКМ-</a:t>
            </a:r>
            <a:r>
              <a:rPr lang="en-US" altLang="ru-RU" sz="1400" b="1">
                <a:solidFill>
                  <a:schemeClr val="tx2"/>
                </a:solidFill>
                <a:cs typeface="Arial" charset="0"/>
              </a:rPr>
              <a:t>KDC5600</a:t>
            </a:r>
            <a:r>
              <a:rPr lang="ru-RU" altLang="ru-RU" sz="1400" b="1">
                <a:solidFill>
                  <a:schemeClr val="tx2"/>
                </a:solidFill>
                <a:cs typeface="Arial" charset="0"/>
              </a:rPr>
              <a:t> </a:t>
            </a:r>
            <a:r>
              <a:rPr lang="en-US" altLang="ru-RU" sz="1400" b="1">
                <a:solidFill>
                  <a:schemeClr val="tx2"/>
                </a:solidFill>
                <a:cs typeface="Arial" charset="0"/>
              </a:rPr>
              <a:t>on</a:t>
            </a:r>
            <a:r>
              <a:rPr lang="ru-RU" altLang="ru-RU" sz="1400" b="1">
                <a:solidFill>
                  <a:schemeClr val="tx2"/>
                </a:solidFill>
                <a:cs typeface="Arial" charset="0"/>
              </a:rPr>
              <a:t> КАМА</a:t>
            </a:r>
            <a:r>
              <a:rPr lang="en-US" altLang="ru-RU" sz="1400" b="1">
                <a:solidFill>
                  <a:schemeClr val="tx2"/>
                </a:solidFill>
                <a:cs typeface="Arial" charset="0"/>
              </a:rPr>
              <a:t>Z</a:t>
            </a:r>
            <a:r>
              <a:rPr lang="ru-RU" altLang="ru-RU" sz="1400" b="1">
                <a:solidFill>
                  <a:schemeClr val="tx2"/>
                </a:solidFill>
                <a:cs typeface="Arial" charset="0"/>
              </a:rPr>
              <a:t> – 43118 </a:t>
            </a:r>
            <a:r>
              <a:rPr lang="en-US" altLang="ru-RU" sz="1400" b="1">
                <a:solidFill>
                  <a:schemeClr val="tx2"/>
                </a:solidFill>
                <a:cs typeface="Arial" charset="0"/>
              </a:rPr>
              <a:t>(6x6) Chassis</a:t>
            </a:r>
            <a:endParaRPr lang="ru-RU" altLang="ru-RU" sz="1400">
              <a:latin typeface="Calibri" pitchFamily="34" charset="0"/>
            </a:endParaRPr>
          </a:p>
        </p:txBody>
      </p:sp>
      <p:sp>
        <p:nvSpPr>
          <p:cNvPr id="26638" name="Прямоугольник 7"/>
          <p:cNvSpPr>
            <a:spLocks noChangeArrowheads="1"/>
          </p:cNvSpPr>
          <p:nvPr/>
        </p:nvSpPr>
        <p:spPr bwMode="auto">
          <a:xfrm>
            <a:off x="89112" y="5058346"/>
            <a:ext cx="10511464" cy="30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400" b="1">
                <a:solidFill>
                  <a:schemeClr val="tx2"/>
                </a:solidFill>
                <a:cs typeface="Arial" charset="0"/>
              </a:rPr>
              <a:t>Vehicle Repair Unit</a:t>
            </a:r>
            <a:r>
              <a:rPr lang="ru-RU" altLang="ru-RU" sz="1400" b="1">
                <a:solidFill>
                  <a:schemeClr val="tx2"/>
                </a:solidFill>
                <a:cs typeface="Arial" charset="0"/>
              </a:rPr>
              <a:t> АРК-2 </a:t>
            </a:r>
            <a:r>
              <a:rPr lang="en-US" altLang="ru-RU" sz="1400" b="1">
                <a:solidFill>
                  <a:schemeClr val="tx2"/>
                </a:solidFill>
                <a:cs typeface="Arial" charset="0"/>
              </a:rPr>
              <a:t>with Knuckle Boom Crane</a:t>
            </a:r>
            <a:r>
              <a:rPr lang="ru-RU" altLang="ru-RU" sz="1400" b="1">
                <a:solidFill>
                  <a:schemeClr val="tx2"/>
                </a:solidFill>
                <a:cs typeface="Arial" charset="0"/>
              </a:rPr>
              <a:t> </a:t>
            </a:r>
            <a:r>
              <a:rPr lang="en-US" altLang="ru-RU" sz="1400" b="1">
                <a:solidFill>
                  <a:schemeClr val="tx2"/>
                </a:solidFill>
                <a:cs typeface="Arial" charset="0"/>
              </a:rPr>
              <a:t>on </a:t>
            </a:r>
            <a:r>
              <a:rPr lang="ru-RU" altLang="ru-RU" sz="1400" b="1">
                <a:solidFill>
                  <a:schemeClr val="tx2"/>
                </a:solidFill>
                <a:cs typeface="Arial" charset="0"/>
              </a:rPr>
              <a:t>КАМА</a:t>
            </a:r>
            <a:r>
              <a:rPr lang="en-US" altLang="ru-RU" sz="1400" b="1">
                <a:solidFill>
                  <a:schemeClr val="tx2"/>
                </a:solidFill>
                <a:cs typeface="Arial" charset="0"/>
              </a:rPr>
              <a:t>Z-</a:t>
            </a:r>
            <a:r>
              <a:rPr lang="ru-RU" altLang="ru-RU" sz="1400" b="1">
                <a:solidFill>
                  <a:schemeClr val="tx2"/>
                </a:solidFill>
                <a:cs typeface="Arial" charset="0"/>
              </a:rPr>
              <a:t>43114 (6</a:t>
            </a:r>
            <a:r>
              <a:rPr lang="en-US" altLang="ru-RU" sz="1400" b="1">
                <a:solidFill>
                  <a:schemeClr val="tx2"/>
                </a:solidFill>
                <a:cs typeface="Arial" charset="0"/>
              </a:rPr>
              <a:t>x6</a:t>
            </a:r>
            <a:r>
              <a:rPr lang="ru-RU" altLang="ru-RU" sz="1400" b="1">
                <a:solidFill>
                  <a:schemeClr val="tx2"/>
                </a:solidFill>
                <a:cs typeface="Arial" charset="0"/>
              </a:rPr>
              <a:t>)</a:t>
            </a:r>
            <a:r>
              <a:rPr lang="en-US" altLang="ru-RU" sz="1400" b="1">
                <a:solidFill>
                  <a:schemeClr val="tx2"/>
                </a:solidFill>
                <a:cs typeface="Arial" charset="0"/>
              </a:rPr>
              <a:t> Chassis</a:t>
            </a:r>
            <a:endParaRPr lang="ru-RU" altLang="ru-RU" sz="1400" b="1">
              <a:solidFill>
                <a:schemeClr val="tx2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00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http://www.shturmankredo.ru/files/8/24/s1_asvl5_1.jpg"/>
          <p:cNvPicPr>
            <a:picLocks noChangeAspect="1" noChangeArrowheads="1"/>
          </p:cNvPicPr>
          <p:nvPr/>
        </p:nvPicPr>
        <p:blipFill rotWithShape="1">
          <a:blip r:embed="rId2" cstate="email">
            <a:extLst/>
          </a:blip>
          <a:srcRect/>
          <a:stretch/>
        </p:blipFill>
        <p:spPr bwMode="auto">
          <a:xfrm>
            <a:off x="660980" y="4284687"/>
            <a:ext cx="3403360" cy="173949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" name="Picture 3" descr="C:\Users\yangirov\Desktop\130704-029.jpg"/>
          <p:cNvPicPr>
            <a:picLocks noChangeAspect="1" noChangeArrowheads="1"/>
          </p:cNvPicPr>
          <p:nvPr/>
        </p:nvPicPr>
        <p:blipFill rotWithShape="1">
          <a:blip r:embed="rId3" cstate="email">
            <a:extLst/>
          </a:blip>
          <a:srcRect/>
          <a:stretch/>
        </p:blipFill>
        <p:spPr bwMode="auto">
          <a:xfrm>
            <a:off x="694354" y="1713512"/>
            <a:ext cx="2924154" cy="149105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7654" name="TextBox 5"/>
          <p:cNvSpPr txBox="1">
            <a:spLocks noChangeArrowheads="1"/>
          </p:cNvSpPr>
          <p:nvPr/>
        </p:nvSpPr>
        <p:spPr bwMode="auto">
          <a:xfrm>
            <a:off x="614500" y="899650"/>
            <a:ext cx="9683468" cy="33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Laboratories</a:t>
            </a:r>
            <a:r>
              <a:rPr lang="ru-RU" altLang="ru-RU" sz="1600" b="1">
                <a:solidFill>
                  <a:srgbClr val="00458E"/>
                </a:solidFill>
                <a:cs typeface="Arial" charset="0"/>
              </a:rPr>
              <a:t>, </a:t>
            </a: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Self-Propelled Workshops</a:t>
            </a:r>
            <a:endParaRPr lang="ru-RU" altLang="ru-RU" sz="1600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27655" name="Rectangle 15"/>
          <p:cNvSpPr>
            <a:spLocks noChangeArrowheads="1"/>
          </p:cNvSpPr>
          <p:nvPr/>
        </p:nvSpPr>
        <p:spPr bwMode="auto">
          <a:xfrm>
            <a:off x="161516" y="1155193"/>
            <a:ext cx="4247656" cy="53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Self-Propelled Welding Facility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 ПКСР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-M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 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on 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КАМА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Z-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43118 (6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x6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)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 Chassis</a:t>
            </a:r>
            <a:endParaRPr lang="ru-RU" altLang="ru-RU" sz="1400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1129" y="3133024"/>
            <a:ext cx="4390605" cy="6924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4" tIns="45712" rIns="91424" bIns="45712">
            <a:spAutoFit/>
          </a:bodyPr>
          <a:lstStyle/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Incorporates equipment to do the welding</a:t>
            </a:r>
            <a:r>
              <a:rPr lang="ru-RU" sz="1300">
                <a:solidFill>
                  <a:srgbClr val="000000"/>
                </a:solidFill>
              </a:rPr>
              <a:t>, </a:t>
            </a:r>
            <a:r>
              <a:rPr lang="en-US" sz="1300">
                <a:solidFill>
                  <a:srgbClr val="000000"/>
                </a:solidFill>
              </a:rPr>
              <a:t>gas cutting</a:t>
            </a:r>
            <a:r>
              <a:rPr lang="ru-RU" sz="1300">
                <a:solidFill>
                  <a:srgbClr val="000000"/>
                </a:solidFill>
              </a:rPr>
              <a:t>, </a:t>
            </a:r>
            <a:r>
              <a:rPr lang="en-US" sz="1300">
                <a:solidFill>
                  <a:srgbClr val="000000"/>
                </a:solidFill>
              </a:rPr>
              <a:t>installation</a:t>
            </a:r>
            <a:r>
              <a:rPr lang="ru-RU" sz="1300">
                <a:solidFill>
                  <a:srgbClr val="000000"/>
                </a:solidFill>
              </a:rPr>
              <a:t>, </a:t>
            </a:r>
            <a:r>
              <a:rPr lang="en-US" sz="1300">
                <a:solidFill>
                  <a:srgbClr val="000000"/>
                </a:solidFill>
              </a:rPr>
              <a:t>repair and construction work</a:t>
            </a:r>
            <a:r>
              <a:rPr lang="ru-RU" sz="1300">
                <a:solidFill>
                  <a:srgbClr val="000000"/>
                </a:solidFill>
              </a:rPr>
              <a:t>;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Engine power rating</a:t>
            </a:r>
            <a:r>
              <a:rPr lang="ru-RU" sz="1300">
                <a:solidFill>
                  <a:srgbClr val="000000"/>
                </a:solidFill>
              </a:rPr>
              <a:t> – 300  </a:t>
            </a:r>
            <a:r>
              <a:rPr lang="en-US" sz="1300">
                <a:solidFill>
                  <a:srgbClr val="000000"/>
                </a:solidFill>
              </a:rPr>
              <a:t>HP</a:t>
            </a:r>
            <a:r>
              <a:rPr lang="ru-RU" sz="130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9" name="Picture 9" descr="ЛВИ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7722964" y="1746741"/>
            <a:ext cx="2192220" cy="145782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" name="Picture 16" descr="http://www.uralst.ru/cat/4060/10.jpg"/>
          <p:cNvPicPr>
            <a:picLocks noChangeAspect="1" noChangeArrowheads="1"/>
          </p:cNvPicPr>
          <p:nvPr/>
        </p:nvPicPr>
        <p:blipFill rotWithShape="1">
          <a:blip r:embed="rId5" cstate="email">
            <a:extLst/>
          </a:blip>
          <a:srcRect/>
          <a:stretch/>
        </p:blipFill>
        <p:spPr bwMode="auto">
          <a:xfrm>
            <a:off x="5058668" y="1652069"/>
            <a:ext cx="2491501" cy="155249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7659" name="Rectangle 15"/>
          <p:cNvSpPr>
            <a:spLocks noChangeArrowheads="1"/>
          </p:cNvSpPr>
          <p:nvPr/>
        </p:nvSpPr>
        <p:spPr bwMode="auto">
          <a:xfrm>
            <a:off x="5417247" y="1155193"/>
            <a:ext cx="4251369" cy="53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High Voltage Test Laboratory on 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КАМА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Z-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43114 (6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x6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)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 Chassis</a:t>
            </a:r>
            <a:endParaRPr lang="ru-RU" altLang="ru-RU" sz="1400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41734" y="3133024"/>
            <a:ext cx="5651165" cy="6924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4" tIns="45712" rIns="91424" bIns="45712">
            <a:spAutoFit/>
          </a:bodyPr>
          <a:lstStyle/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Used to test switchgears as well as power cable lines with voltage from</a:t>
            </a:r>
            <a:r>
              <a:rPr lang="ru-RU" sz="1300">
                <a:solidFill>
                  <a:srgbClr val="000000"/>
                </a:solidFill>
              </a:rPr>
              <a:t> 10 </a:t>
            </a:r>
            <a:r>
              <a:rPr lang="en-US" sz="1300">
                <a:solidFill>
                  <a:srgbClr val="000000"/>
                </a:solidFill>
              </a:rPr>
              <a:t>kV</a:t>
            </a:r>
            <a:r>
              <a:rPr lang="ru-RU" sz="1300">
                <a:solidFill>
                  <a:srgbClr val="000000"/>
                </a:solidFill>
              </a:rPr>
              <a:t> </a:t>
            </a:r>
            <a:r>
              <a:rPr lang="en-US" sz="1300">
                <a:solidFill>
                  <a:srgbClr val="000000"/>
                </a:solidFill>
              </a:rPr>
              <a:t>to</a:t>
            </a:r>
            <a:r>
              <a:rPr lang="ru-RU" sz="1300">
                <a:solidFill>
                  <a:srgbClr val="000000"/>
                </a:solidFill>
              </a:rPr>
              <a:t> 35 </a:t>
            </a:r>
            <a:r>
              <a:rPr lang="en-US" sz="1300">
                <a:solidFill>
                  <a:srgbClr val="000000"/>
                </a:solidFill>
              </a:rPr>
              <a:t>kV</a:t>
            </a:r>
            <a:r>
              <a:rPr lang="ru-RU" sz="1300">
                <a:solidFill>
                  <a:srgbClr val="000000"/>
                </a:solidFill>
              </a:rPr>
              <a:t> </a:t>
            </a:r>
            <a:r>
              <a:rPr lang="en-US" sz="1300">
                <a:solidFill>
                  <a:srgbClr val="000000"/>
                </a:solidFill>
              </a:rPr>
              <a:t>and more</a:t>
            </a:r>
            <a:r>
              <a:rPr lang="ru-RU" sz="1300">
                <a:solidFill>
                  <a:srgbClr val="000000"/>
                </a:solidFill>
              </a:rPr>
              <a:t>;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Engine power rating</a:t>
            </a:r>
            <a:r>
              <a:rPr lang="ru-RU" sz="1300">
                <a:solidFill>
                  <a:srgbClr val="000000"/>
                </a:solidFill>
              </a:rPr>
              <a:t> – 240  </a:t>
            </a:r>
            <a:r>
              <a:rPr lang="en-US" sz="1300">
                <a:solidFill>
                  <a:srgbClr val="000000"/>
                </a:solidFill>
              </a:rPr>
              <a:t>HP</a:t>
            </a:r>
            <a:r>
              <a:rPr lang="ru-RU" sz="13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7661" name="Rectangle 15"/>
          <p:cNvSpPr>
            <a:spLocks noChangeArrowheads="1"/>
          </p:cNvSpPr>
          <p:nvPr/>
        </p:nvSpPr>
        <p:spPr bwMode="auto">
          <a:xfrm>
            <a:off x="306322" y="3820889"/>
            <a:ext cx="4247656" cy="53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High Voltage Line Personnel Truck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 АСВЛ-5 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on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 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 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КАМА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Z-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4326 (4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x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4)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 Chassis</a:t>
            </a:r>
            <a:endParaRPr lang="ru-RU" altLang="ru-RU" sz="1400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128" y="6085767"/>
            <a:ext cx="4247656" cy="6924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4" tIns="45712" rIns="91424" bIns="45712">
            <a:spAutoFit/>
          </a:bodyPr>
          <a:lstStyle/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Used for transportation of crews and necessary equipment to job site</a:t>
            </a:r>
            <a:r>
              <a:rPr lang="ru-RU" sz="1300">
                <a:solidFill>
                  <a:srgbClr val="000000"/>
                </a:solidFill>
              </a:rPr>
              <a:t>;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Engine power rating</a:t>
            </a:r>
            <a:r>
              <a:rPr lang="ru-RU" sz="1300">
                <a:solidFill>
                  <a:srgbClr val="000000"/>
                </a:solidFill>
              </a:rPr>
              <a:t> – 240  </a:t>
            </a:r>
            <a:r>
              <a:rPr lang="en-US" sz="1300">
                <a:solidFill>
                  <a:srgbClr val="000000"/>
                </a:solidFill>
              </a:rPr>
              <a:t>HP</a:t>
            </a:r>
            <a:r>
              <a:rPr lang="ru-RU" sz="130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7170" name="Picture 2" descr="64.jpg (600×400)"/>
          <p:cNvPicPr>
            <a:picLocks noChangeAspect="1" noChangeArrowheads="1"/>
          </p:cNvPicPr>
          <p:nvPr/>
        </p:nvPicPr>
        <p:blipFill rotWithShape="1">
          <a:blip r:embed="rId6" cstate="email">
            <a:extLst/>
          </a:blip>
          <a:srcRect/>
          <a:stretch/>
        </p:blipFill>
        <p:spPr bwMode="auto">
          <a:xfrm>
            <a:off x="5862592" y="4218556"/>
            <a:ext cx="3804589" cy="157830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7664" name="Rectangle 15"/>
          <p:cNvSpPr>
            <a:spLocks noChangeArrowheads="1"/>
          </p:cNvSpPr>
          <p:nvPr/>
        </p:nvSpPr>
        <p:spPr bwMode="auto">
          <a:xfrm>
            <a:off x="5634458" y="3747376"/>
            <a:ext cx="4249512" cy="53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Mobile Vehicle Repair Workshop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 ПАРМ 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on 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КАМА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Z-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43114 (6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x6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)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 Chassis</a:t>
            </a:r>
            <a:endParaRPr lang="ru-RU" altLang="ru-RU" sz="1400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41734" y="5747960"/>
            <a:ext cx="5651165" cy="12926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4" tIns="45712" rIns="91424" bIns="45712">
            <a:spAutoFit/>
          </a:bodyPr>
          <a:lstStyle/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Multi-role truck incorporating equipment to perform current repairs and technical maintenance of trucks, special purpose wheeled cab and chassis units and tracked vehicles in the field</a:t>
            </a:r>
            <a:r>
              <a:rPr lang="ru-RU" sz="1300">
                <a:solidFill>
                  <a:srgbClr val="000000"/>
                </a:solidFill>
              </a:rPr>
              <a:t>;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300">
                <a:solidFill>
                  <a:srgbClr val="000000"/>
                </a:solidFill>
              </a:rPr>
              <a:t>Comprises a synchronous generator</a:t>
            </a:r>
            <a:r>
              <a:rPr lang="ru-RU" sz="1300">
                <a:solidFill>
                  <a:srgbClr val="000000"/>
                </a:solidFill>
              </a:rPr>
              <a:t>, </a:t>
            </a:r>
            <a:r>
              <a:rPr lang="en-US" sz="1300">
                <a:solidFill>
                  <a:srgbClr val="000000"/>
                </a:solidFill>
              </a:rPr>
              <a:t>drilling machine</a:t>
            </a:r>
            <a:r>
              <a:rPr lang="ru-RU" sz="1300">
                <a:solidFill>
                  <a:srgbClr val="000000"/>
                </a:solidFill>
              </a:rPr>
              <a:t>, </a:t>
            </a:r>
            <a:r>
              <a:rPr lang="en-US" sz="1300">
                <a:solidFill>
                  <a:srgbClr val="000000"/>
                </a:solidFill>
              </a:rPr>
              <a:t>combination turner and grinder</a:t>
            </a:r>
            <a:r>
              <a:rPr lang="ru-RU" sz="1300">
                <a:solidFill>
                  <a:srgbClr val="000000"/>
                </a:solidFill>
              </a:rPr>
              <a:t>, </a:t>
            </a:r>
            <a:r>
              <a:rPr lang="en-US" sz="1300">
                <a:solidFill>
                  <a:srgbClr val="000000"/>
                </a:solidFill>
              </a:rPr>
              <a:t>a vice</a:t>
            </a:r>
            <a:r>
              <a:rPr lang="ru-RU" sz="1300">
                <a:solidFill>
                  <a:srgbClr val="000000"/>
                </a:solidFill>
              </a:rPr>
              <a:t>, </a:t>
            </a:r>
            <a:r>
              <a:rPr lang="en-US" sz="1300">
                <a:solidFill>
                  <a:srgbClr val="000000"/>
                </a:solidFill>
              </a:rPr>
              <a:t>metal workbench</a:t>
            </a:r>
            <a:r>
              <a:rPr lang="ru-RU" sz="1300">
                <a:solidFill>
                  <a:srgbClr val="000000"/>
                </a:solidFill>
              </a:rPr>
              <a:t>, </a:t>
            </a:r>
            <a:r>
              <a:rPr lang="en-US" sz="1300">
                <a:solidFill>
                  <a:srgbClr val="000000"/>
                </a:solidFill>
              </a:rPr>
              <a:t>gas cutting equipment</a:t>
            </a:r>
            <a:r>
              <a:rPr lang="ru-RU" sz="1300">
                <a:solidFill>
                  <a:srgbClr val="000000"/>
                </a:solidFill>
              </a:rPr>
              <a:t>, </a:t>
            </a:r>
            <a:r>
              <a:rPr lang="en-US" sz="1300">
                <a:solidFill>
                  <a:srgbClr val="000000"/>
                </a:solidFill>
              </a:rPr>
              <a:t>welding equipment</a:t>
            </a:r>
            <a:r>
              <a:rPr lang="ru-RU" sz="1300">
                <a:solidFill>
                  <a:srgbClr val="000000"/>
                </a:solidFill>
              </a:rPr>
              <a:t>, </a:t>
            </a:r>
            <a:r>
              <a:rPr lang="en-US" sz="1300">
                <a:solidFill>
                  <a:srgbClr val="000000"/>
                </a:solidFill>
              </a:rPr>
              <a:t>washing</a:t>
            </a:r>
            <a:r>
              <a:rPr lang="ru-RU" sz="1300">
                <a:solidFill>
                  <a:srgbClr val="000000"/>
                </a:solidFill>
              </a:rPr>
              <a:t>, </a:t>
            </a:r>
            <a:r>
              <a:rPr lang="en-US" sz="1300">
                <a:solidFill>
                  <a:srgbClr val="000000"/>
                </a:solidFill>
              </a:rPr>
              <a:t>knuckle boom crane, etc</a:t>
            </a:r>
            <a:r>
              <a:rPr lang="ru-RU" sz="1300">
                <a:solidFill>
                  <a:srgbClr val="00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9709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432564" y="922405"/>
            <a:ext cx="9685324" cy="33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Features of Truck Builds</a:t>
            </a:r>
            <a:endParaRPr lang="ru-RU" altLang="ru-RU" sz="1600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28677" name="Rectangle 15"/>
          <p:cNvSpPr>
            <a:spLocks noChangeArrowheads="1"/>
          </p:cNvSpPr>
          <p:nvPr/>
        </p:nvSpPr>
        <p:spPr bwMode="auto">
          <a:xfrm>
            <a:off x="2970389" y="3997668"/>
            <a:ext cx="4247656" cy="3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Tropicalized Configuration</a:t>
            </a:r>
            <a:endParaRPr lang="ru-RU" altLang="ru-RU" sz="1400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9398" y="1615521"/>
            <a:ext cx="9887682" cy="2292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4" tIns="45712" rIns="91424" bIns="45712">
            <a:spAutoFit/>
          </a:bodyPr>
          <a:lstStyle/>
          <a:p>
            <a:pPr marL="171420" indent="-171420">
              <a:buFont typeface="Arial" charset="0"/>
              <a:buChar char="•"/>
              <a:defRPr/>
            </a:pPr>
            <a:r>
              <a:rPr lang="en-US" sz="1600">
                <a:solidFill>
                  <a:srgbClr val="000000"/>
                </a:solidFill>
              </a:rPr>
              <a:t>Depending on the truck build, trucks can be fitted out with polar options which include</a:t>
            </a:r>
            <a:r>
              <a:rPr lang="ru-RU" sz="1600">
                <a:solidFill>
                  <a:srgbClr val="000000"/>
                </a:solidFill>
              </a:rPr>
              <a:t>: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600">
                <a:solidFill>
                  <a:srgbClr val="000000"/>
                </a:solidFill>
              </a:rPr>
              <a:t>Cab heat insulation</a:t>
            </a:r>
            <a:r>
              <a:rPr lang="ru-RU" sz="1600">
                <a:solidFill>
                  <a:srgbClr val="000000"/>
                </a:solidFill>
              </a:rPr>
              <a:t>;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600">
                <a:solidFill>
                  <a:srgbClr val="000000"/>
                </a:solidFill>
              </a:rPr>
              <a:t>Coarse and fine fuel filter warm-up</a:t>
            </a:r>
            <a:r>
              <a:rPr lang="ru-RU" sz="1600">
                <a:solidFill>
                  <a:srgbClr val="000000"/>
                </a:solidFill>
              </a:rPr>
              <a:t>;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600">
                <a:solidFill>
                  <a:srgbClr val="000000"/>
                </a:solidFill>
              </a:rPr>
              <a:t>Fuel feed system warm-up</a:t>
            </a:r>
            <a:r>
              <a:rPr lang="ru-RU" sz="1600">
                <a:solidFill>
                  <a:srgbClr val="000000"/>
                </a:solidFill>
              </a:rPr>
              <a:t>;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600">
                <a:solidFill>
                  <a:srgbClr val="000000"/>
                </a:solidFill>
              </a:rPr>
              <a:t>Storage battery heat insulation</a:t>
            </a:r>
            <a:r>
              <a:rPr lang="ru-RU" sz="1600">
                <a:solidFill>
                  <a:srgbClr val="000000"/>
                </a:solidFill>
              </a:rPr>
              <a:t>;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600">
                <a:solidFill>
                  <a:srgbClr val="000000"/>
                </a:solidFill>
              </a:rPr>
              <a:t>Self-contained cab heater</a:t>
            </a:r>
            <a:r>
              <a:rPr lang="ru-RU" sz="1600">
                <a:solidFill>
                  <a:srgbClr val="000000"/>
                </a:solidFill>
              </a:rPr>
              <a:t>;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600">
                <a:solidFill>
                  <a:srgbClr val="000000"/>
                </a:solidFill>
              </a:rPr>
              <a:t>Driver and passenger seat heat-up</a:t>
            </a:r>
            <a:r>
              <a:rPr lang="ru-RU" sz="1600">
                <a:solidFill>
                  <a:srgbClr val="000000"/>
                </a:solidFill>
              </a:rPr>
              <a:t>;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600">
                <a:solidFill>
                  <a:srgbClr val="000000"/>
                </a:solidFill>
              </a:rPr>
              <a:t>Mirrors with electric heaters</a:t>
            </a:r>
            <a:r>
              <a:rPr lang="ru-RU" sz="1600">
                <a:solidFill>
                  <a:srgbClr val="000000"/>
                </a:solidFill>
              </a:rPr>
              <a:t>;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600">
                <a:solidFill>
                  <a:srgbClr val="000000"/>
                </a:solidFill>
              </a:rPr>
              <a:t>Use of special oils and fluids</a:t>
            </a:r>
            <a:endParaRPr lang="ru-RU" sz="1600">
              <a:solidFill>
                <a:srgbClr val="000000"/>
              </a:solidFill>
            </a:endParaRPr>
          </a:p>
        </p:txBody>
      </p:sp>
      <p:sp>
        <p:nvSpPr>
          <p:cNvPr id="28679" name="Rectangle 15"/>
          <p:cNvSpPr>
            <a:spLocks noChangeArrowheads="1"/>
          </p:cNvSpPr>
          <p:nvPr/>
        </p:nvSpPr>
        <p:spPr bwMode="auto">
          <a:xfrm>
            <a:off x="2983385" y="1300469"/>
            <a:ext cx="4247656" cy="3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Polar Configuration</a:t>
            </a:r>
            <a:endParaRPr lang="ru-RU" altLang="ru-RU" sz="1400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9398" y="4258462"/>
            <a:ext cx="9887682" cy="131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4" tIns="45712" rIns="91424" bIns="45712">
            <a:spAutoFit/>
          </a:bodyPr>
          <a:lstStyle/>
          <a:p>
            <a:pPr marL="171420" indent="-171420">
              <a:buFont typeface="Arial" charset="0"/>
              <a:buChar char="•"/>
              <a:defRPr/>
            </a:pPr>
            <a:r>
              <a:rPr lang="en-US" sz="1600">
                <a:solidFill>
                  <a:srgbClr val="000000"/>
                </a:solidFill>
              </a:rPr>
              <a:t>Depending on the truck build, trucks can be fitted out with tropicalized options which include</a:t>
            </a:r>
            <a:r>
              <a:rPr lang="ru-RU" sz="1600">
                <a:solidFill>
                  <a:srgbClr val="000000"/>
                </a:solidFill>
              </a:rPr>
              <a:t>: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600">
                <a:solidFill>
                  <a:srgbClr val="000000"/>
                </a:solidFill>
              </a:rPr>
              <a:t>Air conditioner installation</a:t>
            </a:r>
            <a:r>
              <a:rPr lang="ru-RU" sz="1600">
                <a:solidFill>
                  <a:srgbClr val="000000"/>
                </a:solidFill>
              </a:rPr>
              <a:t>;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600">
                <a:solidFill>
                  <a:srgbClr val="000000"/>
                </a:solidFill>
              </a:rPr>
              <a:t>Additional anti-corrosive proofing</a:t>
            </a:r>
            <a:r>
              <a:rPr lang="ru-RU" sz="1600">
                <a:solidFill>
                  <a:srgbClr val="000000"/>
                </a:solidFill>
              </a:rPr>
              <a:t>;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600">
                <a:solidFill>
                  <a:srgbClr val="000000"/>
                </a:solidFill>
              </a:rPr>
              <a:t>There is no heater or pre-start heater (glow-plug)</a:t>
            </a:r>
            <a:r>
              <a:rPr lang="ru-RU" sz="1600">
                <a:solidFill>
                  <a:srgbClr val="000000"/>
                </a:solidFill>
              </a:rPr>
              <a:t>;</a:t>
            </a:r>
          </a:p>
          <a:p>
            <a:pPr marL="171420" indent="-171420">
              <a:buFont typeface="Arial" charset="0"/>
              <a:buChar char="•"/>
              <a:defRPr/>
            </a:pPr>
            <a:r>
              <a:rPr lang="en-US" sz="1600">
                <a:solidFill>
                  <a:srgbClr val="000000"/>
                </a:solidFill>
              </a:rPr>
              <a:t>Use of special oils and fluids</a:t>
            </a:r>
            <a:r>
              <a:rPr lang="ru-RU" sz="160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8681" name="Rectangle 15"/>
          <p:cNvSpPr>
            <a:spLocks noChangeArrowheads="1"/>
          </p:cNvSpPr>
          <p:nvPr/>
        </p:nvSpPr>
        <p:spPr bwMode="auto">
          <a:xfrm>
            <a:off x="1962314" y="5683201"/>
            <a:ext cx="4247656" cy="3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For Right Hand Drive Countries</a:t>
            </a:r>
            <a:endParaRPr lang="ru-RU" altLang="ru-RU" sz="1400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9398" y="6003503"/>
            <a:ext cx="6648101" cy="5810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4" tIns="45712" rIns="91424" bIns="45712">
            <a:spAutoFit/>
          </a:bodyPr>
          <a:lstStyle/>
          <a:p>
            <a:pPr marL="171420" indent="-171420">
              <a:buFont typeface="Arial" charset="0"/>
              <a:buChar char="•"/>
              <a:defRPr/>
            </a:pPr>
            <a:r>
              <a:rPr lang="en-US" sz="1600">
                <a:solidFill>
                  <a:srgbClr val="000000"/>
                </a:solidFill>
              </a:rPr>
              <a:t>For right hand drive countries there are options of volume produced trucks with right hand drive</a:t>
            </a:r>
            <a:r>
              <a:rPr lang="ru-RU" sz="160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286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323" y="2026839"/>
            <a:ext cx="3133760" cy="1753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499" y="4788800"/>
            <a:ext cx="2446858" cy="1701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62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Box 2"/>
          <p:cNvSpPr txBox="1">
            <a:spLocks noChangeArrowheads="1"/>
          </p:cNvSpPr>
          <p:nvPr/>
        </p:nvSpPr>
        <p:spPr bwMode="auto">
          <a:xfrm>
            <a:off x="640491" y="1116687"/>
            <a:ext cx="8953865" cy="33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ru-RU" sz="1600" b="1">
                <a:solidFill>
                  <a:srgbClr val="00458E"/>
                </a:solidFill>
                <a:cs typeface="Arial" charset="0"/>
              </a:rPr>
              <a:t>UNIQUE SELLING PROPOSITION  FOR KAMAZ COMPRESSED GAS VEHICLES</a:t>
            </a:r>
            <a:endParaRPr lang="en-US" altLang="ru-RU" sz="1600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29701" name="Rectangle 1"/>
          <p:cNvSpPr>
            <a:spLocks noChangeArrowheads="1"/>
          </p:cNvSpPr>
          <p:nvPr/>
        </p:nvSpPr>
        <p:spPr bwMode="auto">
          <a:xfrm>
            <a:off x="640491" y="5176209"/>
            <a:ext cx="9674185" cy="492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2" tIns="45696" rIns="91392" bIns="45696" anchor="ctr">
            <a:spAutoFit/>
          </a:bodyPr>
          <a:lstStyle>
            <a:lvl1pPr indent="393700" defTabSz="8001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001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001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001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001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300" b="1">
                <a:solidFill>
                  <a:srgbClr val="000000"/>
                </a:solidFill>
                <a:cs typeface="Arial" charset="0"/>
              </a:rPr>
              <a:t>1. </a:t>
            </a:r>
            <a:r>
              <a:rPr lang="en-GB" altLang="ru-RU" sz="1300" b="1">
                <a:solidFill>
                  <a:srgbClr val="000000"/>
                </a:solidFill>
                <a:cs typeface="Arial" charset="0"/>
              </a:rPr>
              <a:t>Efficiency</a:t>
            </a:r>
            <a:r>
              <a:rPr lang="ru-RU" altLang="ru-RU" sz="1300" b="1">
                <a:solidFill>
                  <a:srgbClr val="000000"/>
                </a:solidFill>
                <a:cs typeface="Arial" charset="0"/>
              </a:rPr>
              <a:t>.</a:t>
            </a:r>
            <a:r>
              <a:rPr lang="ru-RU" altLang="ru-RU" sz="13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ru-RU" sz="1300">
                <a:solidFill>
                  <a:srgbClr val="000000"/>
                </a:solidFill>
                <a:cs typeface="Arial" charset="0"/>
              </a:rPr>
              <a:t>Compressed gas costs less than diesel fuel</a:t>
            </a:r>
            <a:r>
              <a:rPr lang="ru-RU" altLang="ru-RU" sz="1300">
                <a:solidFill>
                  <a:srgbClr val="000000"/>
                </a:solidFill>
                <a:cs typeface="Arial" charset="0"/>
              </a:rPr>
              <a:t> (1 </a:t>
            </a:r>
            <a:r>
              <a:rPr lang="en-US" altLang="ru-RU" sz="1300">
                <a:solidFill>
                  <a:srgbClr val="000000"/>
                </a:solidFill>
                <a:cs typeface="Arial" charset="0"/>
              </a:rPr>
              <a:t>m</a:t>
            </a:r>
            <a:r>
              <a:rPr lang="ru-RU" altLang="ru-RU" sz="1300">
                <a:solidFill>
                  <a:srgbClr val="000000"/>
                </a:solidFill>
                <a:cs typeface="Arial" charset="0"/>
              </a:rPr>
              <a:t>3 </a:t>
            </a:r>
            <a:r>
              <a:rPr lang="en-US" altLang="ru-RU" sz="1300">
                <a:solidFill>
                  <a:srgbClr val="000000"/>
                </a:solidFill>
                <a:cs typeface="Arial" charset="0"/>
              </a:rPr>
              <a:t>of CG corresponds to appr. </a:t>
            </a:r>
            <a:r>
              <a:rPr lang="ru-RU" altLang="ru-RU" sz="1300">
                <a:solidFill>
                  <a:srgbClr val="000000"/>
                </a:solidFill>
                <a:cs typeface="Arial" charset="0"/>
              </a:rPr>
              <a:t>1</a:t>
            </a:r>
            <a:r>
              <a:rPr lang="en-US" altLang="ru-RU" sz="1300">
                <a:solidFill>
                  <a:srgbClr val="000000"/>
                </a:solidFill>
                <a:cs typeface="Arial" charset="0"/>
              </a:rPr>
              <a:t> l of diesel fuel</a:t>
            </a:r>
            <a:r>
              <a:rPr lang="ru-RU" altLang="ru-RU" sz="1300">
                <a:solidFill>
                  <a:srgbClr val="000000"/>
                </a:solidFill>
                <a:cs typeface="Arial" charset="0"/>
              </a:rPr>
              <a:t>,</a:t>
            </a:r>
            <a:r>
              <a:rPr lang="ru-RU" altLang="ru-RU" sz="1300" b="1" u="sng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altLang="ru-RU" sz="1300" b="1" u="sng">
                <a:solidFill>
                  <a:srgbClr val="FF0000"/>
                </a:solidFill>
                <a:cs typeface="Arial" charset="0"/>
              </a:rPr>
              <a:t>almost 3 times saving on fuel</a:t>
            </a:r>
            <a:r>
              <a:rPr lang="ru-RU" altLang="ru-RU" sz="1300">
                <a:solidFill>
                  <a:srgbClr val="000000"/>
                </a:solidFill>
                <a:cs typeface="Arial" charset="0"/>
              </a:rPr>
              <a:t>).</a:t>
            </a:r>
          </a:p>
        </p:txBody>
      </p:sp>
      <p:pic>
        <p:nvPicPr>
          <p:cNvPr id="297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51" y="2511671"/>
            <a:ext cx="2524831" cy="220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Rectangle 1"/>
          <p:cNvSpPr>
            <a:spLocks noChangeArrowheads="1"/>
          </p:cNvSpPr>
          <p:nvPr/>
        </p:nvSpPr>
        <p:spPr bwMode="auto">
          <a:xfrm>
            <a:off x="614500" y="5600748"/>
            <a:ext cx="9700176" cy="109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2" tIns="45696" rIns="91392" bIns="45696" anchor="ctr">
            <a:spAutoFit/>
          </a:bodyPr>
          <a:lstStyle>
            <a:lvl1pPr indent="393700" defTabSz="8001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001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001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001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001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300" b="1">
                <a:solidFill>
                  <a:srgbClr val="000000"/>
                </a:solidFill>
                <a:cs typeface="Arial" charset="0"/>
              </a:rPr>
              <a:t>2. </a:t>
            </a:r>
            <a:r>
              <a:rPr lang="en-US" altLang="ru-RU" sz="1300" b="1">
                <a:solidFill>
                  <a:srgbClr val="000000"/>
                </a:solidFill>
                <a:cs typeface="Arial" charset="0"/>
              </a:rPr>
              <a:t>Exceeds Euro</a:t>
            </a:r>
            <a:r>
              <a:rPr lang="ru-RU" altLang="ru-RU" sz="1300" b="1">
                <a:solidFill>
                  <a:srgbClr val="000000"/>
                </a:solidFill>
                <a:cs typeface="Arial" charset="0"/>
              </a:rPr>
              <a:t>-4 </a:t>
            </a:r>
            <a:r>
              <a:rPr lang="ru-RU" altLang="ru-RU" sz="1300">
                <a:solidFill>
                  <a:srgbClr val="000000"/>
                </a:solidFill>
                <a:cs typeface="Arial" charset="0"/>
              </a:rPr>
              <a:t>(</a:t>
            </a:r>
            <a:r>
              <a:rPr lang="en-US" altLang="ru-RU" sz="1300">
                <a:solidFill>
                  <a:srgbClr val="000000"/>
                </a:solidFill>
                <a:cs typeface="Arial" charset="0"/>
              </a:rPr>
              <a:t>no need for high-priced catalyst systems and urea</a:t>
            </a:r>
            <a:r>
              <a:rPr lang="ru-RU" altLang="ru-RU" sz="130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ru-RU" sz="1300">
                <a:solidFill>
                  <a:srgbClr val="000000"/>
                </a:solidFill>
                <a:cs typeface="Arial" charset="0"/>
              </a:rPr>
              <a:t>this provides additional saving on</a:t>
            </a:r>
            <a:r>
              <a:rPr lang="ru-RU" altLang="ru-RU" sz="13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ru-RU" sz="1300">
                <a:solidFill>
                  <a:srgbClr val="000000"/>
                </a:solidFill>
                <a:cs typeface="Arial" charset="0"/>
              </a:rPr>
              <a:t>operating costs</a:t>
            </a:r>
            <a:r>
              <a:rPr lang="ru-RU" altLang="ru-RU" sz="1300">
                <a:solidFill>
                  <a:srgbClr val="000000"/>
                </a:solidFill>
                <a:cs typeface="Arial" charset="0"/>
              </a:rPr>
              <a:t>);</a:t>
            </a:r>
            <a:endParaRPr lang="ru-RU" altLang="ru-RU" sz="1300" b="1">
              <a:solidFill>
                <a:srgbClr val="000000"/>
              </a:solidFill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300" b="1">
                <a:solidFill>
                  <a:srgbClr val="000000"/>
                </a:solidFill>
                <a:cs typeface="Arial" charset="0"/>
              </a:rPr>
              <a:t>3. </a:t>
            </a:r>
            <a:r>
              <a:rPr lang="en-US" altLang="ru-RU" sz="1300" b="1">
                <a:solidFill>
                  <a:srgbClr val="000000"/>
                </a:solidFill>
                <a:cs typeface="Arial" charset="0"/>
              </a:rPr>
              <a:t>Low noise.</a:t>
            </a:r>
            <a:r>
              <a:rPr lang="ru-RU" altLang="ru-RU" sz="13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ru-RU" sz="1300">
                <a:solidFill>
                  <a:srgbClr val="000000"/>
                </a:solidFill>
                <a:cs typeface="Arial" charset="0"/>
              </a:rPr>
              <a:t>This is most vital for city conditions</a:t>
            </a:r>
            <a:r>
              <a:rPr lang="ru-RU" altLang="ru-RU" sz="1300">
                <a:solidFill>
                  <a:srgbClr val="000000"/>
                </a:solidFill>
                <a:cs typeface="Arial" charset="0"/>
              </a:rPr>
              <a:t> (</a:t>
            </a:r>
            <a:r>
              <a:rPr lang="en-US" altLang="ru-RU" sz="1300">
                <a:solidFill>
                  <a:srgbClr val="000000"/>
                </a:solidFill>
                <a:cs typeface="Arial" charset="0"/>
              </a:rPr>
              <a:t>buses</a:t>
            </a:r>
            <a:r>
              <a:rPr lang="ru-RU" altLang="ru-RU" sz="130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GB" altLang="ru-RU" sz="1300">
                <a:solidFill>
                  <a:srgbClr val="000000"/>
                </a:solidFill>
                <a:cs typeface="Arial" charset="0"/>
              </a:rPr>
              <a:t>municipal vehicles</a:t>
            </a:r>
            <a:r>
              <a:rPr lang="ru-RU" altLang="ru-RU" sz="1300">
                <a:solidFill>
                  <a:srgbClr val="000000"/>
                </a:solidFill>
                <a:cs typeface="Arial" charset="0"/>
              </a:rPr>
              <a:t>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300" b="1">
                <a:solidFill>
                  <a:srgbClr val="000000"/>
                </a:solidFill>
                <a:cs typeface="Arial" charset="0"/>
              </a:rPr>
              <a:t>4. </a:t>
            </a:r>
            <a:r>
              <a:rPr lang="en-US" altLang="ru-RU" sz="1300" b="1">
                <a:solidFill>
                  <a:srgbClr val="000000"/>
                </a:solidFill>
                <a:cs typeface="Arial" charset="0"/>
              </a:rPr>
              <a:t>Safety</a:t>
            </a:r>
            <a:r>
              <a:rPr lang="ru-RU" altLang="ru-RU" sz="1300" b="1">
                <a:solidFill>
                  <a:srgbClr val="000000"/>
                </a:solidFill>
                <a:cs typeface="Arial" charset="0"/>
              </a:rPr>
              <a:t>.</a:t>
            </a:r>
            <a:r>
              <a:rPr lang="ru-RU" altLang="ru-RU" sz="13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ru-RU" sz="1300">
                <a:solidFill>
                  <a:srgbClr val="000000"/>
                </a:solidFill>
                <a:cs typeface="Arial" charset="0"/>
              </a:rPr>
              <a:t>CNG is more secure than liquefied blau gas and</a:t>
            </a:r>
            <a:r>
              <a:rPr lang="ru-RU" altLang="ru-RU" sz="13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altLang="ru-RU" sz="1300">
                <a:solidFill>
                  <a:srgbClr val="000000"/>
                </a:solidFill>
                <a:cs typeface="Arial" charset="0"/>
              </a:rPr>
              <a:t>gasoline</a:t>
            </a:r>
            <a:r>
              <a:rPr lang="ru-RU" altLang="ru-RU" sz="130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300">
                <a:solidFill>
                  <a:srgbClr val="000000"/>
                </a:solidFill>
                <a:cs typeface="Arial" charset="0"/>
              </a:rPr>
              <a:t>5</a:t>
            </a:r>
            <a:r>
              <a:rPr lang="ru-RU" altLang="ru-RU" sz="1300">
                <a:solidFill>
                  <a:srgbClr val="000000"/>
                </a:solidFill>
                <a:cs typeface="Arial" charset="0"/>
              </a:rPr>
              <a:t>.</a:t>
            </a:r>
            <a:r>
              <a:rPr lang="en-US" altLang="ru-RU" sz="1300" b="1">
                <a:solidFill>
                  <a:srgbClr val="000000"/>
                </a:solidFill>
                <a:cs typeface="Arial" charset="0"/>
              </a:rPr>
              <a:t>Service</a:t>
            </a:r>
            <a:r>
              <a:rPr lang="ru-RU" altLang="ru-RU" sz="1300" b="1">
                <a:solidFill>
                  <a:srgbClr val="000000"/>
                </a:solidFill>
                <a:cs typeface="Arial" charset="0"/>
              </a:rPr>
              <a:t>.</a:t>
            </a:r>
            <a:r>
              <a:rPr lang="ru-RU" altLang="ru-RU" sz="13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ru-RU" sz="1300">
                <a:solidFill>
                  <a:srgbClr val="000000"/>
                </a:solidFill>
                <a:cs typeface="Arial" charset="0"/>
              </a:rPr>
              <a:t>The customer of compressed gas vehicles needs full guarantee of complete maintenance on the territory of Russia including spare parts</a:t>
            </a:r>
            <a:r>
              <a:rPr lang="ru-RU" altLang="ru-RU" sz="1300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  <p:sp>
        <p:nvSpPr>
          <p:cNvPr id="29704" name="Прямоугольник 7"/>
          <p:cNvSpPr>
            <a:spLocks noChangeArrowheads="1"/>
          </p:cNvSpPr>
          <p:nvPr/>
        </p:nvSpPr>
        <p:spPr bwMode="auto">
          <a:xfrm>
            <a:off x="6863455" y="1764295"/>
            <a:ext cx="3451220" cy="719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980" tIns="35980" rIns="35980" bIns="35980"/>
          <a:lstStyle>
            <a:lvl1pPr defTabSz="8001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001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001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001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001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300" b="1">
                <a:solidFill>
                  <a:srgbClr val="00458E"/>
                </a:solidFill>
                <a:cs typeface="Arial" charset="0"/>
              </a:rPr>
              <a:t>Approximate cost ratio of vehicles using different fuel</a:t>
            </a:r>
            <a:endParaRPr lang="ru-RU" altLang="ru-RU" sz="1300" b="1">
              <a:solidFill>
                <a:srgbClr val="00458E"/>
              </a:solidFill>
              <a:cs typeface="Arial" charset="0"/>
            </a:endParaRPr>
          </a:p>
        </p:txBody>
      </p:sp>
      <p:pic>
        <p:nvPicPr>
          <p:cNvPr id="2970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80" y="1545509"/>
            <a:ext cx="5775550" cy="3645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8" name="Прямоугольник 12"/>
          <p:cNvSpPr>
            <a:spLocks noChangeArrowheads="1"/>
          </p:cNvSpPr>
          <p:nvPr/>
        </p:nvSpPr>
        <p:spPr bwMode="auto">
          <a:xfrm>
            <a:off x="3893066" y="3154027"/>
            <a:ext cx="2532257" cy="628356"/>
          </a:xfrm>
          <a:prstGeom prst="rect">
            <a:avLst/>
          </a:prstGeom>
          <a:solidFill>
            <a:srgbClr val="79B9FF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lIns="91424" tIns="45712" rIns="91424" bIns="45712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Calibri" pitchFamily="34" charset="0"/>
              </a:rPr>
              <a:t>Additional profit on fuel for gas dump truck exceeds 7,4 mln. RUR for 10 years  </a:t>
            </a:r>
            <a:endParaRPr lang="ru-RU" altLang="ru-RU" sz="14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9709" name="Прямоугольник 13"/>
          <p:cNvSpPr>
            <a:spLocks noChangeArrowheads="1"/>
          </p:cNvSpPr>
          <p:nvPr/>
        </p:nvSpPr>
        <p:spPr bwMode="auto">
          <a:xfrm>
            <a:off x="7871531" y="4422990"/>
            <a:ext cx="2016151" cy="288798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lIns="91424" tIns="45712" rIns="91424" bIns="45712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300" b="1">
                <a:latin typeface="Calibri" pitchFamily="34" charset="0"/>
              </a:rPr>
              <a:t>Diesel      LHCG      CNG </a:t>
            </a:r>
            <a:endParaRPr lang="ru-RU" altLang="ru-RU" sz="1300" b="1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48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1162" r="19421" b="16887"/>
          <a:stretch>
            <a:fillRect/>
          </a:stretch>
        </p:blipFill>
        <p:spPr bwMode="auto">
          <a:xfrm>
            <a:off x="666481" y="2268379"/>
            <a:ext cx="4618955" cy="4643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4"/>
          <p:cNvSpPr txBox="1">
            <a:spLocks noChangeArrowheads="1"/>
          </p:cNvSpPr>
          <p:nvPr/>
        </p:nvSpPr>
        <p:spPr bwMode="auto">
          <a:xfrm>
            <a:off x="738884" y="971413"/>
            <a:ext cx="8435904" cy="33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KAMATEINER – LOGISTICS OF THE WINNERS</a:t>
            </a:r>
            <a:endParaRPr lang="ru-RU" altLang="ru-RU" sz="1600" b="1">
              <a:solidFill>
                <a:srgbClr val="00458E"/>
              </a:solidFill>
              <a:cs typeface="Arial" charset="0"/>
            </a:endParaRPr>
          </a:p>
        </p:txBody>
      </p:sp>
      <p:pic>
        <p:nvPicPr>
          <p:cNvPr id="3072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99" y="1489500"/>
            <a:ext cx="6302793" cy="77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Прямоугольник 1"/>
          <p:cNvSpPr>
            <a:spLocks noChangeArrowheads="1"/>
          </p:cNvSpPr>
          <p:nvPr/>
        </p:nvSpPr>
        <p:spPr bwMode="auto">
          <a:xfrm>
            <a:off x="738885" y="1258461"/>
            <a:ext cx="10112318" cy="25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19" tIns="40060" rIns="80119" bIns="40060">
            <a:spAutoFit/>
          </a:bodyPr>
          <a:lstStyle>
            <a:lvl1pPr defTabSz="8001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001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001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001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001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100" b="1">
                <a:solidFill>
                  <a:srgbClr val="00458E"/>
                </a:solidFill>
              </a:rPr>
              <a:t>Express delivery is shipping of goods on draw arm </a:t>
            </a:r>
            <a:r>
              <a:rPr lang="ru-RU" altLang="ru-RU" sz="1100" b="1">
                <a:solidFill>
                  <a:srgbClr val="00458E"/>
                </a:solidFill>
              </a:rPr>
              <a:t>250-300 </a:t>
            </a:r>
            <a:r>
              <a:rPr lang="en-US" altLang="ru-RU" sz="1100" b="1">
                <a:solidFill>
                  <a:srgbClr val="00458E"/>
                </a:solidFill>
              </a:rPr>
              <a:t>km</a:t>
            </a:r>
            <a:r>
              <a:rPr lang="ru-RU" altLang="ru-RU" sz="1100" b="1">
                <a:solidFill>
                  <a:srgbClr val="00458E"/>
                </a:solidFill>
              </a:rPr>
              <a:t>.</a:t>
            </a:r>
            <a:r>
              <a:rPr lang="en-US" altLang="ru-RU" sz="1100" b="1">
                <a:solidFill>
                  <a:srgbClr val="00458E"/>
                </a:solidFill>
              </a:rPr>
              <a:t> with demountable bodies</a:t>
            </a:r>
            <a:endParaRPr lang="ru-RU" altLang="ru-RU" sz="1100" b="1">
              <a:solidFill>
                <a:srgbClr val="00458E"/>
              </a:solidFill>
            </a:endParaRPr>
          </a:p>
        </p:txBody>
      </p:sp>
      <p:pic>
        <p:nvPicPr>
          <p:cNvPr id="3072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641" y="2595685"/>
            <a:ext cx="3594171" cy="225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Заголовок 2"/>
          <p:cNvSpPr txBox="1">
            <a:spLocks/>
          </p:cNvSpPr>
          <p:nvPr/>
        </p:nvSpPr>
        <p:spPr bwMode="auto">
          <a:xfrm>
            <a:off x="6330641" y="2268379"/>
            <a:ext cx="4128841" cy="44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001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001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001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001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001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latin typeface="Calibri" pitchFamily="34" charset="0"/>
              </a:rPr>
              <a:t>Comparison of delivery costs by different kinds of transport</a:t>
            </a:r>
            <a:endParaRPr lang="ru-RU" altLang="ru-RU" sz="1600" b="1">
              <a:solidFill>
                <a:srgbClr val="00458E"/>
              </a:solidFill>
              <a:latin typeface="Calibri" pitchFamily="34" charset="0"/>
            </a:endParaRPr>
          </a:p>
        </p:txBody>
      </p:sp>
      <p:sp>
        <p:nvSpPr>
          <p:cNvPr id="30730" name="Прямоугольник 4"/>
          <p:cNvSpPr>
            <a:spLocks noChangeArrowheads="1"/>
          </p:cNvSpPr>
          <p:nvPr/>
        </p:nvSpPr>
        <p:spPr bwMode="auto">
          <a:xfrm>
            <a:off x="5994772" y="4813305"/>
            <a:ext cx="4371886" cy="220199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119" tIns="40060" rIns="80119" bIns="40060">
            <a:spAutoFit/>
          </a:bodyPr>
          <a:lstStyle>
            <a:lvl1pPr defTabSz="8001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001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001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001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001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528"/>
              </a:spcBef>
              <a:buNone/>
            </a:pPr>
            <a:r>
              <a:rPr lang="en-US" altLang="ru-RU" sz="1300" b="1" dirty="0">
                <a:solidFill>
                  <a:srgbClr val="002060"/>
                </a:solidFill>
                <a:cs typeface="Arial" charset="0"/>
              </a:rPr>
              <a:t>System of express delivery including trailer trucks and demountable bodies</a:t>
            </a:r>
            <a:r>
              <a:rPr lang="ru-RU" altLang="ru-RU" sz="1300" b="1" dirty="0">
                <a:solidFill>
                  <a:srgbClr val="002060"/>
                </a:solidFill>
                <a:cs typeface="Arial" charset="0"/>
              </a:rPr>
              <a:t>, </a:t>
            </a:r>
            <a:r>
              <a:rPr lang="en-US" altLang="ru-RU" sz="1300" b="1" dirty="0">
                <a:solidFill>
                  <a:srgbClr val="002060"/>
                </a:solidFill>
                <a:cs typeface="Arial" charset="0"/>
              </a:rPr>
              <a:t>containers is more efficient</a:t>
            </a:r>
            <a:r>
              <a:rPr lang="ru-RU" altLang="ru-RU" sz="1300" b="1" dirty="0">
                <a:solidFill>
                  <a:srgbClr val="002060"/>
                </a:solidFill>
                <a:cs typeface="Arial" charset="0"/>
              </a:rPr>
              <a:t>:</a:t>
            </a:r>
          </a:p>
          <a:p>
            <a:pPr algn="just" eaLnBrk="1" hangingPunct="1">
              <a:spcBef>
                <a:spcPts val="528"/>
              </a:spcBef>
              <a:buFont typeface="Arial" charset="0"/>
              <a:buChar char="–"/>
            </a:pPr>
            <a:r>
              <a:rPr lang="ru-RU" altLang="ru-RU" sz="1300" dirty="0">
                <a:solidFill>
                  <a:srgbClr val="002060"/>
                </a:solidFill>
                <a:cs typeface="Arial" charset="0"/>
              </a:rPr>
              <a:t> 2,3 </a:t>
            </a:r>
            <a:r>
              <a:rPr lang="en-US" altLang="ru-RU" sz="1300" dirty="0">
                <a:solidFill>
                  <a:srgbClr val="002060"/>
                </a:solidFill>
                <a:cs typeface="Arial" charset="0"/>
              </a:rPr>
              <a:t>times against standard transport</a:t>
            </a:r>
            <a:r>
              <a:rPr lang="ru-RU" altLang="ru-RU" sz="1300" dirty="0">
                <a:solidFill>
                  <a:srgbClr val="002060"/>
                </a:solidFill>
                <a:cs typeface="Arial" charset="0"/>
              </a:rPr>
              <a:t>;</a:t>
            </a:r>
          </a:p>
          <a:p>
            <a:pPr algn="just" eaLnBrk="1" hangingPunct="1">
              <a:spcBef>
                <a:spcPts val="528"/>
              </a:spcBef>
              <a:buFont typeface="Arial" charset="0"/>
              <a:buChar char="–"/>
            </a:pPr>
            <a:r>
              <a:rPr lang="en-US" altLang="ru-RU" sz="1300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ru-RU" altLang="ru-RU" sz="1300" dirty="0">
                <a:solidFill>
                  <a:srgbClr val="002060"/>
                </a:solidFill>
                <a:cs typeface="Arial" charset="0"/>
              </a:rPr>
              <a:t>1,7 </a:t>
            </a:r>
            <a:r>
              <a:rPr lang="en-US" altLang="ru-RU" sz="1300" dirty="0">
                <a:solidFill>
                  <a:srgbClr val="002060"/>
                </a:solidFill>
                <a:cs typeface="Arial" charset="0"/>
              </a:rPr>
              <a:t>times against rail transport</a:t>
            </a:r>
            <a:r>
              <a:rPr lang="ru-RU" altLang="ru-RU" sz="1300" dirty="0">
                <a:solidFill>
                  <a:srgbClr val="002060"/>
                </a:solidFill>
                <a:cs typeface="Arial" charset="0"/>
              </a:rPr>
              <a:t>. </a:t>
            </a:r>
          </a:p>
          <a:p>
            <a:pPr algn="just" eaLnBrk="1" hangingPunct="1">
              <a:spcBef>
                <a:spcPts val="528"/>
              </a:spcBef>
              <a:buNone/>
            </a:pPr>
            <a:r>
              <a:rPr lang="en-US" altLang="ru-RU" sz="1300" b="1" dirty="0">
                <a:solidFill>
                  <a:srgbClr val="002060"/>
                </a:solidFill>
                <a:cs typeface="Arial" charset="0"/>
              </a:rPr>
              <a:t>Deadlines of freight express delivery and </a:t>
            </a:r>
            <a:r>
              <a:rPr lang="en-GB" altLang="ru-RU" sz="1300" b="1" dirty="0">
                <a:solidFill>
                  <a:srgbClr val="002060"/>
                </a:solidFill>
                <a:cs typeface="Arial" charset="0"/>
              </a:rPr>
              <a:t>financing </a:t>
            </a:r>
            <a:r>
              <a:rPr lang="en-US" altLang="ru-RU" sz="1300" b="1" dirty="0">
                <a:solidFill>
                  <a:srgbClr val="002060"/>
                </a:solidFill>
                <a:cs typeface="Arial" charset="0"/>
              </a:rPr>
              <a:t> of </a:t>
            </a:r>
            <a:r>
              <a:rPr lang="en-GB" altLang="ru-RU" sz="1300" b="1" dirty="0">
                <a:solidFill>
                  <a:srgbClr val="002060"/>
                </a:solidFill>
                <a:cs typeface="Arial" charset="0"/>
              </a:rPr>
              <a:t>working capital </a:t>
            </a:r>
            <a:r>
              <a:rPr lang="en-US" altLang="ru-RU" sz="1300" b="1" dirty="0">
                <a:solidFill>
                  <a:srgbClr val="002060"/>
                </a:solidFill>
                <a:cs typeface="Arial" charset="0"/>
              </a:rPr>
              <a:t>are less than</a:t>
            </a:r>
            <a:r>
              <a:rPr lang="ru-RU" altLang="ru-RU" sz="1300" b="1" dirty="0">
                <a:solidFill>
                  <a:srgbClr val="002060"/>
                </a:solidFill>
                <a:cs typeface="Arial" charset="0"/>
              </a:rPr>
              <a:t>:</a:t>
            </a:r>
          </a:p>
          <a:p>
            <a:pPr algn="just" eaLnBrk="1" hangingPunct="1">
              <a:spcBef>
                <a:spcPts val="528"/>
              </a:spcBef>
              <a:buFont typeface="Arial" charset="0"/>
              <a:buChar char="–"/>
            </a:pPr>
            <a:r>
              <a:rPr lang="ru-RU" altLang="ru-RU" sz="1300" dirty="0">
                <a:solidFill>
                  <a:srgbClr val="002060"/>
                </a:solidFill>
                <a:cs typeface="Arial" charset="0"/>
              </a:rPr>
              <a:t> 5 </a:t>
            </a:r>
            <a:r>
              <a:rPr lang="en-US" altLang="ru-RU" sz="1300" dirty="0">
                <a:solidFill>
                  <a:srgbClr val="002060"/>
                </a:solidFill>
                <a:cs typeface="Arial" charset="0"/>
              </a:rPr>
              <a:t>times against rail transport</a:t>
            </a:r>
            <a:r>
              <a:rPr lang="ru-RU" altLang="ru-RU" sz="1300" dirty="0">
                <a:solidFill>
                  <a:srgbClr val="002060"/>
                </a:solidFill>
                <a:cs typeface="Arial" charset="0"/>
              </a:rPr>
              <a:t>; </a:t>
            </a:r>
          </a:p>
          <a:p>
            <a:pPr algn="just" eaLnBrk="1" hangingPunct="1">
              <a:spcBef>
                <a:spcPts val="528"/>
              </a:spcBef>
              <a:buFont typeface="Arial" charset="0"/>
              <a:buChar char="–"/>
            </a:pPr>
            <a:r>
              <a:rPr lang="ru-RU" altLang="ru-RU" sz="1300" dirty="0">
                <a:solidFill>
                  <a:srgbClr val="002060"/>
                </a:solidFill>
                <a:cs typeface="Arial" charset="0"/>
              </a:rPr>
              <a:t> 7-8 </a:t>
            </a:r>
            <a:r>
              <a:rPr lang="en-US" altLang="ru-RU" sz="1300" dirty="0">
                <a:solidFill>
                  <a:srgbClr val="002060"/>
                </a:solidFill>
                <a:cs typeface="Arial" charset="0"/>
              </a:rPr>
              <a:t>times </a:t>
            </a:r>
            <a:r>
              <a:rPr lang="ru-RU" altLang="ru-RU" sz="1300" dirty="0">
                <a:solidFill>
                  <a:srgbClr val="002060"/>
                </a:solidFill>
                <a:cs typeface="Arial" charset="0"/>
              </a:rPr>
              <a:t>– </a:t>
            </a:r>
            <a:r>
              <a:rPr lang="en-US" altLang="ru-RU" sz="1300" dirty="0">
                <a:solidFill>
                  <a:srgbClr val="002060"/>
                </a:solidFill>
                <a:cs typeface="Arial" charset="0"/>
              </a:rPr>
              <a:t>against  sea transport</a:t>
            </a:r>
            <a:r>
              <a:rPr lang="ru-RU" altLang="ru-RU" sz="1300" dirty="0">
                <a:solidFill>
                  <a:srgbClr val="002060"/>
                </a:solidFill>
                <a:cs typeface="Arial" charset="0"/>
              </a:rPr>
              <a:t>.</a:t>
            </a:r>
          </a:p>
        </p:txBody>
      </p:sp>
      <p:sp>
        <p:nvSpPr>
          <p:cNvPr id="30733" name="Прямоугольник 13"/>
          <p:cNvSpPr>
            <a:spLocks noChangeArrowheads="1"/>
          </p:cNvSpPr>
          <p:nvPr/>
        </p:nvSpPr>
        <p:spPr bwMode="auto">
          <a:xfrm>
            <a:off x="738884" y="2432906"/>
            <a:ext cx="1871345" cy="988916"/>
          </a:xfrm>
          <a:prstGeom prst="rect">
            <a:avLst/>
          </a:prstGeom>
          <a:solidFill>
            <a:srgbClr val="17375E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lIns="91424" tIns="45712" rIns="91424" bIns="45712" anchor="ctr"/>
          <a:lstStyle>
            <a:lvl1pPr marL="300038" indent="-3000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FFFFFF"/>
                </a:solidFill>
                <a:latin typeface="Calibri" pitchFamily="34" charset="0"/>
              </a:rPr>
              <a:t>The  vehicle runs 24 hours a day on a short arm, and has back loading </a:t>
            </a:r>
            <a:endParaRPr lang="ru-RU" altLang="ru-RU" sz="13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0734" name="Прямоугольник 14"/>
          <p:cNvSpPr>
            <a:spLocks noChangeArrowheads="1"/>
          </p:cNvSpPr>
          <p:nvPr/>
        </p:nvSpPr>
        <p:spPr bwMode="auto">
          <a:xfrm>
            <a:off x="3475355" y="2432906"/>
            <a:ext cx="1871345" cy="988916"/>
          </a:xfrm>
          <a:prstGeom prst="rect">
            <a:avLst/>
          </a:prstGeom>
          <a:solidFill>
            <a:srgbClr val="17375E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lIns="91424" tIns="45712" rIns="91424" bIns="45712" anchor="ctr"/>
          <a:lstStyle>
            <a:lvl1pPr marL="300038" indent="-3000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FFFFFF"/>
                </a:solidFill>
                <a:latin typeface="Calibri" pitchFamily="34" charset="0"/>
              </a:rPr>
              <a:t>The  risk of failures, vehicle and freight  downtimes is low. </a:t>
            </a:r>
            <a:endParaRPr lang="ru-RU" altLang="ru-RU" sz="13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0735" name="Прямоугольник 15"/>
          <p:cNvSpPr>
            <a:spLocks noChangeArrowheads="1"/>
          </p:cNvSpPr>
          <p:nvPr/>
        </p:nvSpPr>
        <p:spPr bwMode="auto">
          <a:xfrm>
            <a:off x="738884" y="5770714"/>
            <a:ext cx="1871345" cy="1057177"/>
          </a:xfrm>
          <a:prstGeom prst="rect">
            <a:avLst/>
          </a:prstGeom>
          <a:solidFill>
            <a:srgbClr val="17375E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lIns="91424" tIns="45712" rIns="91424" bIns="45712" anchor="ctr"/>
          <a:lstStyle>
            <a:lvl1pPr marL="300038" indent="-3000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FFFFFF"/>
                </a:solidFill>
                <a:latin typeface="Calibri" pitchFamily="34" charset="0"/>
              </a:rPr>
              <a:t>To reduce the road load</a:t>
            </a:r>
          </a:p>
          <a:p>
            <a:pPr algn="just"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FFFFFF"/>
                </a:solidFill>
                <a:latin typeface="Calibri" pitchFamily="34" charset="0"/>
              </a:rPr>
              <a:t>To reduce accident rate</a:t>
            </a:r>
          </a:p>
          <a:p>
            <a:pPr algn="just"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FFFFFF"/>
                </a:solidFill>
                <a:latin typeface="Calibri" pitchFamily="34" charset="0"/>
              </a:rPr>
              <a:t>To improve environment </a:t>
            </a:r>
            <a:endParaRPr lang="ru-RU" altLang="ru-RU" sz="13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0736" name="Прямоугольник 16"/>
          <p:cNvSpPr>
            <a:spLocks noChangeArrowheads="1"/>
          </p:cNvSpPr>
          <p:nvPr/>
        </p:nvSpPr>
        <p:spPr bwMode="auto">
          <a:xfrm>
            <a:off x="3438225" y="5807471"/>
            <a:ext cx="1871345" cy="985415"/>
          </a:xfrm>
          <a:prstGeom prst="rect">
            <a:avLst/>
          </a:prstGeom>
          <a:solidFill>
            <a:srgbClr val="17375E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lIns="91424" tIns="45712" rIns="91424" bIns="45712" anchor="ctr"/>
          <a:lstStyle>
            <a:lvl1pPr marL="300038" indent="-3000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en-US" altLang="ru-RU" sz="1300">
                <a:solidFill>
                  <a:srgbClr val="FFFFFF"/>
                </a:solidFill>
                <a:latin typeface="Calibri" pitchFamily="34" charset="0"/>
              </a:rPr>
              <a:t>Commercial speed of product promotion will exceed 1400km/day</a:t>
            </a:r>
            <a:endParaRPr lang="ru-RU" altLang="ru-RU" sz="13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0737" name="Прямоугольник 17"/>
          <p:cNvSpPr>
            <a:spLocks noChangeArrowheads="1"/>
          </p:cNvSpPr>
          <p:nvPr/>
        </p:nvSpPr>
        <p:spPr bwMode="auto">
          <a:xfrm>
            <a:off x="1674557" y="3421822"/>
            <a:ext cx="1095331" cy="985414"/>
          </a:xfrm>
          <a:prstGeom prst="rect">
            <a:avLst/>
          </a:prstGeom>
          <a:solidFill>
            <a:srgbClr val="17375E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lIns="91424" tIns="45712" rIns="91424" bIns="45712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300">
                <a:solidFill>
                  <a:srgbClr val="FFFFFF"/>
                </a:solidFill>
                <a:latin typeface="Calibri" pitchFamily="34" charset="0"/>
              </a:rPr>
              <a:t>2 times reduction of shipment expenses </a:t>
            </a:r>
            <a:endParaRPr lang="ru-RU" altLang="ru-RU" sz="13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0738" name="Прямоугольник 18"/>
          <p:cNvSpPr>
            <a:spLocks noChangeArrowheads="1"/>
          </p:cNvSpPr>
          <p:nvPr/>
        </p:nvSpPr>
        <p:spPr bwMode="auto">
          <a:xfrm>
            <a:off x="1641140" y="4767797"/>
            <a:ext cx="1095331" cy="985415"/>
          </a:xfrm>
          <a:prstGeom prst="rect">
            <a:avLst/>
          </a:prstGeom>
          <a:solidFill>
            <a:srgbClr val="17375E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lIns="91424" tIns="45712" rIns="91424" bIns="45712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300">
                <a:solidFill>
                  <a:srgbClr val="FFFFFF"/>
                </a:solidFill>
                <a:latin typeface="Calibri" pitchFamily="34" charset="0"/>
              </a:rPr>
              <a:t>3-5 times reduction of transport demand</a:t>
            </a:r>
            <a:endParaRPr lang="ru-RU" altLang="ru-RU" sz="13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0739" name="Прямоугольник 19"/>
          <p:cNvSpPr>
            <a:spLocks noChangeArrowheads="1"/>
          </p:cNvSpPr>
          <p:nvPr/>
        </p:nvSpPr>
        <p:spPr bwMode="auto">
          <a:xfrm>
            <a:off x="3241437" y="4750293"/>
            <a:ext cx="1095331" cy="987165"/>
          </a:xfrm>
          <a:prstGeom prst="rect">
            <a:avLst/>
          </a:prstGeom>
          <a:solidFill>
            <a:srgbClr val="17375E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lIns="91424" tIns="45712" rIns="91424" bIns="45712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300">
                <a:solidFill>
                  <a:srgbClr val="FFFFFF"/>
                </a:solidFill>
                <a:latin typeface="Calibri" pitchFamily="34" charset="0"/>
              </a:rPr>
              <a:t>3 times reduction of freight delivery time</a:t>
            </a:r>
            <a:endParaRPr lang="ru-RU" altLang="ru-RU" sz="13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0740" name="Прямоугольник 20"/>
          <p:cNvSpPr>
            <a:spLocks noChangeArrowheads="1"/>
          </p:cNvSpPr>
          <p:nvPr/>
        </p:nvSpPr>
        <p:spPr bwMode="auto">
          <a:xfrm>
            <a:off x="3278567" y="3428823"/>
            <a:ext cx="1095331" cy="985414"/>
          </a:xfrm>
          <a:prstGeom prst="rect">
            <a:avLst/>
          </a:prstGeom>
          <a:solidFill>
            <a:srgbClr val="17375E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lIns="91424" tIns="45712" rIns="91424" bIns="45712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300">
                <a:solidFill>
                  <a:srgbClr val="FFFFFF"/>
                </a:solidFill>
                <a:latin typeface="Calibri" pitchFamily="34" charset="0"/>
              </a:rPr>
              <a:t>3 times and more of inventory turnover acceleration </a:t>
            </a:r>
            <a:endParaRPr lang="ru-RU" altLang="ru-RU" sz="13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0741" name="Прямоугольник 21"/>
          <p:cNvSpPr>
            <a:spLocks noChangeArrowheads="1"/>
          </p:cNvSpPr>
          <p:nvPr/>
        </p:nvSpPr>
        <p:spPr bwMode="auto">
          <a:xfrm>
            <a:off x="8714379" y="2875731"/>
            <a:ext cx="1728396" cy="1872813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lIns="91424" tIns="45712" rIns="91424" bIns="45712" anchor="ctr"/>
          <a:lstStyle>
            <a:lvl1pPr marL="150813" indent="-150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en-US" altLang="ru-RU" sz="1000">
                <a:latin typeface="Calibri" pitchFamily="34" charset="0"/>
              </a:rPr>
              <a:t>Sea transport</a:t>
            </a:r>
          </a:p>
          <a:p>
            <a:pPr algn="just" eaLnBrk="1" hangingPunct="1">
              <a:spcBef>
                <a:spcPct val="0"/>
              </a:spcBef>
            </a:pPr>
            <a:r>
              <a:rPr lang="en-US" altLang="ru-RU" sz="1000">
                <a:latin typeface="Calibri" pitchFamily="34" charset="0"/>
              </a:rPr>
              <a:t>Railway </a:t>
            </a:r>
          </a:p>
          <a:p>
            <a:pPr algn="just" eaLnBrk="1" hangingPunct="1">
              <a:spcBef>
                <a:spcPct val="0"/>
              </a:spcBef>
            </a:pPr>
            <a:r>
              <a:rPr lang="en-US" altLang="ru-RU" sz="1000">
                <a:latin typeface="Calibri" pitchFamily="34" charset="0"/>
              </a:rPr>
              <a:t>Truck transport</a:t>
            </a:r>
          </a:p>
          <a:p>
            <a:pPr algn="just" eaLnBrk="1" hangingPunct="1">
              <a:spcBef>
                <a:spcPct val="0"/>
              </a:spcBef>
            </a:pPr>
            <a:r>
              <a:rPr lang="en-US" altLang="ru-RU" sz="1000">
                <a:latin typeface="Calibri" pitchFamily="34" charset="0"/>
              </a:rPr>
              <a:t>KAMATEINER (Diesel)</a:t>
            </a:r>
          </a:p>
          <a:p>
            <a:pPr algn="just" eaLnBrk="1" hangingPunct="1">
              <a:spcBef>
                <a:spcPct val="0"/>
              </a:spcBef>
            </a:pPr>
            <a:r>
              <a:rPr lang="en-US" altLang="ru-RU" sz="1000">
                <a:latin typeface="Calibri" pitchFamily="34" charset="0"/>
              </a:rPr>
              <a:t>KAMATEINER (compressed methane)</a:t>
            </a:r>
          </a:p>
          <a:p>
            <a:pPr algn="just" eaLnBrk="1" hangingPunct="1">
              <a:spcBef>
                <a:spcPct val="0"/>
              </a:spcBef>
            </a:pPr>
            <a:r>
              <a:rPr lang="en-US" altLang="ru-RU" sz="1000">
                <a:latin typeface="Calibri" pitchFamily="34" charset="0"/>
              </a:rPr>
              <a:t>KAMATEINER (liquefied methane)</a:t>
            </a:r>
          </a:p>
        </p:txBody>
      </p:sp>
    </p:spTree>
    <p:extLst>
      <p:ext uri="{BB962C8B-B14F-4D97-AF65-F5344CB8AC3E}">
        <p14:creationId xmlns:p14="http://schemas.microsoft.com/office/powerpoint/2010/main" val="28816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Box 6"/>
          <p:cNvSpPr txBox="1">
            <a:spLocks noChangeArrowheads="1"/>
          </p:cNvSpPr>
          <p:nvPr/>
        </p:nvSpPr>
        <p:spPr bwMode="auto">
          <a:xfrm>
            <a:off x="657198" y="1044926"/>
            <a:ext cx="9683468" cy="33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SALES DYNAMICS FOR KAMAZ GROSS VEHICLE WEIGHT 8-40 TONNS</a:t>
            </a:r>
            <a:endParaRPr lang="ru-RU" altLang="ru-RU" sz="1600" b="1">
              <a:solidFill>
                <a:srgbClr val="00458E"/>
              </a:solidFill>
              <a:latin typeface="Calibri" pitchFamily="34" charset="0"/>
              <a:cs typeface="Arial" charset="0"/>
            </a:endParaRPr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/>
        </p:nvGraphicFramePr>
        <p:xfrm>
          <a:off x="923456" y="1287947"/>
          <a:ext cx="8813070" cy="5711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888922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TextBox 6"/>
          <p:cNvSpPr txBox="1">
            <a:spLocks noChangeArrowheads="1"/>
          </p:cNvSpPr>
          <p:nvPr/>
        </p:nvSpPr>
        <p:spPr bwMode="auto">
          <a:xfrm>
            <a:off x="657198" y="1186699"/>
            <a:ext cx="9683468" cy="33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POWER PLANT UNITS</a:t>
            </a:r>
            <a:endParaRPr lang="ru-RU" altLang="ru-RU" sz="1600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90969" y="4788800"/>
            <a:ext cx="10511464" cy="2044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KAMAZ </a:t>
            </a:r>
            <a:r>
              <a:rPr lang="en-US" altLang="ru-RU" sz="1400">
                <a:solidFill>
                  <a:srgbClr val="00458E"/>
                </a:solidFill>
                <a:cs typeface="Arial" charset="0"/>
              </a:rPr>
              <a:t>offers a range of diesel power generating units of</a:t>
            </a:r>
            <a:r>
              <a:rPr lang="ru-RU" altLang="ru-RU" sz="1400">
                <a:solidFill>
                  <a:srgbClr val="00458E"/>
                </a:solidFill>
                <a:cs typeface="Arial" charset="0"/>
              </a:rPr>
              <a:t> 100, 150, 200 </a:t>
            </a:r>
            <a:r>
              <a:rPr lang="en-US" altLang="ru-RU" sz="1400">
                <a:solidFill>
                  <a:srgbClr val="00458E"/>
                </a:solidFill>
                <a:cs typeface="Arial" charset="0"/>
              </a:rPr>
              <a:t>kW</a:t>
            </a:r>
            <a:r>
              <a:rPr lang="ru-RU" altLang="ru-RU" sz="1400">
                <a:solidFill>
                  <a:srgbClr val="00458E"/>
                </a:solidFill>
                <a:cs typeface="Arial" charset="0"/>
              </a:rPr>
              <a:t>. </a:t>
            </a:r>
            <a:r>
              <a:rPr lang="en-US" altLang="ru-RU" sz="1400">
                <a:solidFill>
                  <a:srgbClr val="00458E"/>
                </a:solidFill>
                <a:cs typeface="Arial" charset="0"/>
              </a:rPr>
              <a:t>and</a:t>
            </a:r>
            <a:r>
              <a:rPr lang="ru-RU" altLang="ru-RU" sz="1400">
                <a:solidFill>
                  <a:srgbClr val="00458E"/>
                </a:solidFill>
                <a:cs typeface="Arial" charset="0"/>
              </a:rPr>
              <a:t> </a:t>
            </a:r>
            <a:r>
              <a:rPr lang="en-US" altLang="ru-RU" sz="1400">
                <a:solidFill>
                  <a:srgbClr val="00458E"/>
                </a:solidFill>
                <a:cs typeface="Arial" charset="0"/>
              </a:rPr>
              <a:t>gas piston power generating units of</a:t>
            </a:r>
            <a:r>
              <a:rPr lang="ru-RU" altLang="ru-RU" sz="1400">
                <a:solidFill>
                  <a:srgbClr val="00458E"/>
                </a:solidFill>
                <a:cs typeface="Arial" charset="0"/>
              </a:rPr>
              <a:t> 100 </a:t>
            </a:r>
            <a:r>
              <a:rPr lang="en-US" altLang="ru-RU" sz="1400">
                <a:solidFill>
                  <a:srgbClr val="00458E"/>
                </a:solidFill>
                <a:cs typeface="Arial" charset="0"/>
              </a:rPr>
              <a:t>kW including home-produced and foreign generators</a:t>
            </a:r>
            <a:r>
              <a:rPr lang="ru-RU" altLang="ru-RU" sz="1400">
                <a:solidFill>
                  <a:srgbClr val="00458E"/>
                </a:solidFill>
                <a:cs typeface="Arial" charset="0"/>
              </a:rPr>
              <a:t>.</a:t>
            </a:r>
            <a:endParaRPr lang="tt-RU" altLang="ru-RU" sz="1400">
              <a:solidFill>
                <a:srgbClr val="00458E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b="1" noProof="1">
                <a:solidFill>
                  <a:srgbClr val="00458E"/>
                </a:solidFill>
                <a:cs typeface="Arial" charset="0"/>
              </a:rPr>
              <a:t>Advantages of </a:t>
            </a: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АД100 </a:t>
            </a:r>
            <a:r>
              <a:rPr lang="en-US" altLang="ru-RU" sz="1400" b="1" noProof="1">
                <a:solidFill>
                  <a:srgbClr val="00458E"/>
                </a:solidFill>
                <a:cs typeface="Arial" charset="0"/>
              </a:rPr>
              <a:t>over power plant units with 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home-produced </a:t>
            </a:r>
            <a:r>
              <a:rPr lang="en-US" altLang="ru-RU" sz="1400" b="1" noProof="1">
                <a:solidFill>
                  <a:srgbClr val="00458E"/>
                </a:solidFill>
                <a:cs typeface="Arial" charset="0"/>
              </a:rPr>
              <a:t>diesel engines: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b="1" noProof="1">
                <a:solidFill>
                  <a:srgbClr val="00458E"/>
                </a:solidFill>
                <a:cs typeface="Arial" charset="0"/>
              </a:rPr>
              <a:t> </a:t>
            </a:r>
            <a:r>
              <a:rPr lang="ru-RU" altLang="ru-RU" sz="1400">
                <a:solidFill>
                  <a:srgbClr val="00458E"/>
                </a:solidFill>
                <a:cs typeface="Arial" charset="0"/>
              </a:rPr>
              <a:t>- </a:t>
            </a:r>
            <a:r>
              <a:rPr lang="en-US" altLang="ru-RU" sz="1400" noProof="1">
                <a:solidFill>
                  <a:srgbClr val="00458E"/>
                </a:solidFill>
                <a:cs typeface="Arial" charset="0"/>
              </a:rPr>
              <a:t>less fuel consumption</a:t>
            </a:r>
            <a:r>
              <a:rPr lang="ru-RU" altLang="ru-RU" sz="1400">
                <a:solidFill>
                  <a:srgbClr val="00458E"/>
                </a:solidFill>
                <a:cs typeface="Arial" charset="0"/>
              </a:rPr>
              <a:t>;</a:t>
            </a:r>
            <a:endParaRPr lang="ru-RU" altLang="ru-RU" sz="1400" noProof="1">
              <a:solidFill>
                <a:srgbClr val="00458E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noProof="1">
                <a:solidFill>
                  <a:srgbClr val="00458E"/>
                </a:solidFill>
                <a:cs typeface="Arial" charset="0"/>
              </a:rPr>
              <a:t> </a:t>
            </a:r>
            <a:r>
              <a:rPr lang="ru-RU" altLang="ru-RU" sz="1400">
                <a:solidFill>
                  <a:srgbClr val="00458E"/>
                </a:solidFill>
                <a:cs typeface="Arial" charset="0"/>
              </a:rPr>
              <a:t>- </a:t>
            </a:r>
            <a:r>
              <a:rPr lang="en-US" altLang="ru-RU" sz="1400">
                <a:solidFill>
                  <a:srgbClr val="00458E"/>
                </a:solidFill>
                <a:cs typeface="Arial" charset="0"/>
              </a:rPr>
              <a:t>more ecofriendly engine </a:t>
            </a:r>
            <a:r>
              <a:rPr lang="en-US" altLang="ru-RU" sz="1400" noProof="1">
                <a:solidFill>
                  <a:srgbClr val="00458E"/>
                </a:solidFill>
                <a:cs typeface="Arial" charset="0"/>
              </a:rPr>
              <a:t>(</a:t>
            </a:r>
            <a:r>
              <a:rPr lang="en-US" altLang="ru-RU" sz="1400">
                <a:solidFill>
                  <a:srgbClr val="00458E"/>
                </a:solidFill>
                <a:cs typeface="Arial" charset="0"/>
              </a:rPr>
              <a:t>diesel </a:t>
            </a:r>
            <a:r>
              <a:rPr lang="ru-RU" altLang="ru-RU" sz="1400">
                <a:solidFill>
                  <a:srgbClr val="00458E"/>
                </a:solidFill>
                <a:cs typeface="Arial" charset="0"/>
              </a:rPr>
              <a:t>– </a:t>
            </a:r>
            <a:r>
              <a:rPr lang="en-US" altLang="ru-RU" sz="1400" noProof="1">
                <a:solidFill>
                  <a:srgbClr val="00458E"/>
                </a:solidFill>
                <a:cs typeface="Arial" charset="0"/>
              </a:rPr>
              <a:t>Euro –</a:t>
            </a:r>
            <a:r>
              <a:rPr lang="tt-RU" altLang="ru-RU" sz="1400">
                <a:solidFill>
                  <a:srgbClr val="00458E"/>
                </a:solidFill>
                <a:cs typeface="Arial" charset="0"/>
              </a:rPr>
              <a:t>1-3</a:t>
            </a:r>
            <a:r>
              <a:rPr lang="ru-RU" altLang="ru-RU" sz="1400">
                <a:solidFill>
                  <a:srgbClr val="00458E"/>
                </a:solidFill>
                <a:cs typeface="Arial" charset="0"/>
              </a:rPr>
              <a:t>, </a:t>
            </a:r>
            <a:r>
              <a:rPr lang="en-US" altLang="ru-RU" sz="1400">
                <a:solidFill>
                  <a:srgbClr val="00458E"/>
                </a:solidFill>
                <a:cs typeface="Arial" charset="0"/>
              </a:rPr>
              <a:t>gas piston </a:t>
            </a:r>
            <a:r>
              <a:rPr lang="ru-RU" altLang="ru-RU" sz="1400">
                <a:solidFill>
                  <a:srgbClr val="00458E"/>
                </a:solidFill>
                <a:cs typeface="Arial" charset="0"/>
              </a:rPr>
              <a:t>- </a:t>
            </a:r>
            <a:r>
              <a:rPr lang="en-US" altLang="ru-RU" sz="1400" noProof="1">
                <a:solidFill>
                  <a:srgbClr val="00458E"/>
                </a:solidFill>
                <a:cs typeface="Arial" charset="0"/>
              </a:rPr>
              <a:t>Euro–</a:t>
            </a:r>
            <a:r>
              <a:rPr lang="ru-RU" altLang="ru-RU" sz="1400">
                <a:solidFill>
                  <a:srgbClr val="00458E"/>
                </a:solidFill>
                <a:cs typeface="Arial" charset="0"/>
              </a:rPr>
              <a:t>3</a:t>
            </a:r>
            <a:r>
              <a:rPr lang="ru-RU" altLang="ru-RU" sz="1400" noProof="1">
                <a:solidFill>
                  <a:srgbClr val="00458E"/>
                </a:solidFill>
                <a:cs typeface="Arial" charset="0"/>
              </a:rPr>
              <a:t>)</a:t>
            </a:r>
            <a:r>
              <a:rPr lang="ru-RU" altLang="ru-RU" sz="1400">
                <a:solidFill>
                  <a:srgbClr val="00458E"/>
                </a:solidFill>
                <a:cs typeface="Arial" charset="0"/>
              </a:rPr>
              <a:t>;</a:t>
            </a:r>
            <a:endParaRPr lang="ru-RU" altLang="ru-RU" sz="1400" noProof="1">
              <a:solidFill>
                <a:srgbClr val="00458E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noProof="1">
                <a:solidFill>
                  <a:srgbClr val="00458E"/>
                </a:solidFill>
                <a:cs typeface="Arial" charset="0"/>
              </a:rPr>
              <a:t> </a:t>
            </a:r>
            <a:r>
              <a:rPr lang="ru-RU" altLang="ru-RU" sz="1400">
                <a:solidFill>
                  <a:srgbClr val="00458E"/>
                </a:solidFill>
                <a:cs typeface="Arial" charset="0"/>
              </a:rPr>
              <a:t>- </a:t>
            </a:r>
            <a:r>
              <a:rPr lang="en-US" altLang="ru-RU" sz="1400">
                <a:solidFill>
                  <a:srgbClr val="00458E"/>
                </a:solidFill>
                <a:cs typeface="Arial" charset="0"/>
              </a:rPr>
              <a:t>engines of less dimensions and weight</a:t>
            </a:r>
            <a:r>
              <a:rPr lang="ru-RU" altLang="ru-RU" sz="1400">
                <a:solidFill>
                  <a:srgbClr val="00458E"/>
                </a:solidFill>
                <a:cs typeface="Arial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noProof="1">
                <a:solidFill>
                  <a:srgbClr val="00458E"/>
                </a:solidFill>
                <a:cs typeface="Arial" charset="0"/>
              </a:rPr>
              <a:t>This base component unit is designed for crane travelling</a:t>
            </a:r>
            <a:r>
              <a:rPr lang="ru-RU" altLang="ru-RU" sz="1400">
                <a:solidFill>
                  <a:srgbClr val="00458E"/>
                </a:solidFill>
                <a:cs typeface="Arial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noProof="1">
                <a:solidFill>
                  <a:srgbClr val="00458E"/>
                </a:solidFill>
                <a:cs typeface="Arial" charset="0"/>
              </a:rPr>
              <a:t>The unit of base components with machanical fuel injection pump drive provides precision class </a:t>
            </a:r>
            <a:r>
              <a:rPr lang="ru-RU" altLang="ru-RU" sz="1400">
                <a:solidFill>
                  <a:srgbClr val="00458E"/>
                </a:solidFill>
                <a:cs typeface="Arial" charset="0"/>
              </a:rPr>
              <a:t>3 </a:t>
            </a:r>
            <a:r>
              <a:rPr lang="en-US" altLang="ru-RU" sz="1400" noProof="1">
                <a:solidFill>
                  <a:srgbClr val="00458E"/>
                </a:solidFill>
                <a:cs typeface="Arial" charset="0"/>
              </a:rPr>
              <a:t>according to GOST 10511 – 83</a:t>
            </a:r>
            <a:r>
              <a:rPr lang="ru-RU" altLang="ru-RU" sz="1400">
                <a:solidFill>
                  <a:srgbClr val="00458E"/>
                </a:solidFill>
                <a:cs typeface="Arial" charset="0"/>
              </a:rPr>
              <a:t>,</a:t>
            </a:r>
            <a:r>
              <a:rPr lang="en-US" altLang="ru-RU" sz="1400" noProof="1">
                <a:solidFill>
                  <a:srgbClr val="00458E"/>
                </a:solidFill>
                <a:cs typeface="Arial" charset="0"/>
              </a:rPr>
              <a:t> electronically controled fuel injection pump provides 2 precision class.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17211" y="1620771"/>
            <a:ext cx="5907361" cy="32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АД100С-Т400-1Р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 Power plant unit</a:t>
            </a:r>
            <a:endParaRPr lang="ru-RU" altLang="ru-RU" sz="1400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998330" y="1587516"/>
            <a:ext cx="4461152" cy="537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0458E"/>
                </a:solidFill>
                <a:cs typeface="Arial" charset="0"/>
              </a:rPr>
              <a:t>АП100С-Т400-1Р</a:t>
            </a: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 Gas piston power generating unit</a:t>
            </a:r>
            <a:endParaRPr lang="ru-RU" altLang="ru-RU" sz="1400" b="1">
              <a:solidFill>
                <a:srgbClr val="00458E"/>
              </a:solidFill>
              <a:cs typeface="Arial" charset="0"/>
            </a:endParaRPr>
          </a:p>
        </p:txBody>
      </p:sp>
      <p:pic>
        <p:nvPicPr>
          <p:cNvPr id="12" name="Picture 16" descr="IMG_22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559" y="2081099"/>
            <a:ext cx="1852780" cy="126196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7" descr="IMG_22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873" y="3430574"/>
            <a:ext cx="1863919" cy="1307469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5" name="Picture 15" descr="2(3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738" y="2081098"/>
            <a:ext cx="4251369" cy="2707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16" descr="АД100С-Т400-1РМ56(50ХЛ) (1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15" y="2081098"/>
            <a:ext cx="3625730" cy="26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78848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TextBox 6"/>
          <p:cNvSpPr txBox="1">
            <a:spLocks noChangeArrowheads="1"/>
          </p:cNvSpPr>
          <p:nvPr/>
        </p:nvSpPr>
        <p:spPr bwMode="auto">
          <a:xfrm>
            <a:off x="657198" y="1044926"/>
            <a:ext cx="9683468" cy="33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MODEL RANGE OF NEFAZ BIG PASSENGER BUSES</a:t>
            </a:r>
            <a:endParaRPr lang="ru-RU" altLang="ru-RU" sz="1600" b="1">
              <a:solidFill>
                <a:srgbClr val="00458E"/>
              </a:solidFill>
              <a:cs typeface="Arial" charset="0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2609580" y="1259600"/>
          <a:ext cx="7922496" cy="5400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2" descr="K:\СПА-ИНФОРМ\Фото НЕФАЗ\Городской  ДТ\5299-30-42,1.JPG"/>
          <p:cNvPicPr>
            <a:picLocks noChangeAspect="1" noChangeArrowheads="1"/>
          </p:cNvPicPr>
          <p:nvPr/>
        </p:nvPicPr>
        <p:blipFill rotWithShape="1">
          <a:blip r:embed="rId7"/>
          <a:srcRect l="7968" t="13480" b="11011"/>
          <a:stretch/>
        </p:blipFill>
        <p:spPr bwMode="auto">
          <a:xfrm>
            <a:off x="170797" y="2943992"/>
            <a:ext cx="3581176" cy="2203619"/>
          </a:xfrm>
          <a:prstGeom prst="rect">
            <a:avLst/>
          </a:prstGeom>
          <a:ln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15029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8" name="TextBox 6"/>
          <p:cNvSpPr txBox="1">
            <a:spLocks noChangeArrowheads="1"/>
          </p:cNvSpPr>
          <p:nvPr/>
        </p:nvSpPr>
        <p:spPr bwMode="auto">
          <a:xfrm>
            <a:off x="657198" y="922405"/>
            <a:ext cx="9683468" cy="33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0458E"/>
                </a:solidFill>
                <a:cs typeface="Arial" charset="0"/>
              </a:rPr>
              <a:t>5299</a:t>
            </a: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 NEFAZ DIESEL</a:t>
            </a:r>
            <a:r>
              <a:rPr lang="ru-RU" altLang="ru-RU" sz="1600" b="1">
                <a:solidFill>
                  <a:srgbClr val="00458E"/>
                </a:solidFill>
                <a:cs typeface="Arial" charset="0"/>
              </a:rPr>
              <a:t> </a:t>
            </a: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SUBURBAN PASSENGER BUSES</a:t>
            </a:r>
            <a:endParaRPr lang="ru-RU" altLang="ru-RU" sz="1600" b="1">
              <a:solidFill>
                <a:srgbClr val="00458E"/>
              </a:solidFill>
              <a:cs typeface="Arial" charset="0"/>
            </a:endParaRPr>
          </a:p>
        </p:txBody>
      </p:sp>
      <p:pic>
        <p:nvPicPr>
          <p:cNvPr id="9" name="Picture 2" descr="C:\Users\Belyaninova\Desktop\РАБОЧАЯ\НЕФАЗ\Фото НЕФАЗ\5299-11-31\140417-035.jpg"/>
          <p:cNvPicPr>
            <a:picLocks noChangeAspect="1" noChangeArrowheads="1"/>
          </p:cNvPicPr>
          <p:nvPr/>
        </p:nvPicPr>
        <p:blipFill rotWithShape="1">
          <a:blip r:embed="rId2"/>
          <a:srcRect l="3817" t="15877" r="3694" b="8070"/>
          <a:stretch/>
        </p:blipFill>
        <p:spPr bwMode="auto">
          <a:xfrm>
            <a:off x="92825" y="4552511"/>
            <a:ext cx="4227235" cy="2317387"/>
          </a:xfrm>
          <a:prstGeom prst="rect">
            <a:avLst/>
          </a:prstGeom>
          <a:ln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" name="Picture 1" descr="C:\Users\Belyaninova\Desktop\РАБОЧАЯ\НЕФАЗ\Фото НЕФАЗ\nefaz_5299-11-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2359" y="1373980"/>
            <a:ext cx="4355333" cy="2765462"/>
          </a:xfrm>
          <a:prstGeom prst="rect">
            <a:avLst/>
          </a:prstGeom>
          <a:ln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1" name="Picture 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9650" y="3385066"/>
            <a:ext cx="1457346" cy="2306885"/>
          </a:xfrm>
          <a:prstGeom prst="rect">
            <a:avLst/>
          </a:prstGeom>
          <a:ln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5491507" y="1303968"/>
          <a:ext cx="5090504" cy="4200705"/>
        </p:xfrm>
        <a:graphic>
          <a:graphicData uri="http://schemas.openxmlformats.org/drawingml/2006/table">
            <a:tbl>
              <a:tblPr/>
              <a:tblGrid>
                <a:gridCol w="2664068"/>
                <a:gridCol w="2426436"/>
              </a:tblGrid>
              <a:tr h="336056">
                <a:tc>
                  <a:txBody>
                    <a:bodyPr/>
                    <a:lstStyle>
                      <a:lvl1pPr defTabSz="104298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104298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104298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10429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10429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 passenger capacity </a:t>
                      </a: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</a:p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Places for seats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>
                      <a:lvl1pPr defTabSz="104298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104298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104298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10429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10429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1042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96,89/45 </a:t>
                      </a: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</a:tr>
              <a:tr h="1932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Bus curb weight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kg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10980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1932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Bus gross weight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kg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17900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1932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Overall dimensions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11885*2500*3144…3250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2502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Step height over the road level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360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1932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Floor height in the front part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730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1932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Aisle width between the doors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1200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1932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Max. speed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km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1932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Wheel arrangement 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driving wheels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4х2 /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rear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2204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Engine 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Cummins ISB6.7e4270B (</a:t>
                      </a:r>
                      <a:r>
                        <a:rPr kumimoji="0" lang="en-US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EURO</a:t>
                      </a: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-4)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</a:tr>
              <a:tr h="1932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Max. </a:t>
                      </a:r>
                      <a:r>
                        <a:rPr kumimoji="0" lang="en-GB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net capacity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kW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.)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188 (270)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1932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Max. net torque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Nm 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kg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·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cm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940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1932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Displacement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l.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6700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38646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Gear box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ZF 6S 1200BO / ZF 6HP 504C or VOITH D 854.3Е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</a:tr>
              <a:tr h="2204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Type 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Mechanical 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Automatic 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2204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Brakes 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WABCO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drum, rear and front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1932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Final drive 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defTabSz="104298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104298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104298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10429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10429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1042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RABA,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dual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220481">
                <a:tc>
                  <a:txBody>
                    <a:bodyPr/>
                    <a:lstStyle>
                      <a:lvl1pPr defTabSz="104298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104298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104298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10429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10429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1042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Front suspension 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Rigid axle type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pneumatic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220481">
                <a:tc>
                  <a:txBody>
                    <a:bodyPr/>
                    <a:lstStyle>
                      <a:lvl1pPr defTabSz="104298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104298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104298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10429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10429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1042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Rear suspension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Rigid axle type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pneumatic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299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2" name="TextBox 6"/>
          <p:cNvSpPr txBox="1">
            <a:spLocks noChangeArrowheads="1"/>
          </p:cNvSpPr>
          <p:nvPr/>
        </p:nvSpPr>
        <p:spPr bwMode="auto">
          <a:xfrm>
            <a:off x="657198" y="922405"/>
            <a:ext cx="9683468" cy="33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5299 NEFAZ CNG SUBURBAN PASSENGER BUSES</a:t>
            </a:r>
            <a:endParaRPr lang="ru-RU" altLang="ru-RU" sz="1600" b="1">
              <a:solidFill>
                <a:srgbClr val="00458E"/>
              </a:solidFill>
              <a:cs typeface="Arial" charset="0"/>
            </a:endParaRPr>
          </a:p>
        </p:txBody>
      </p:sp>
      <p:pic>
        <p:nvPicPr>
          <p:cNvPr id="9" name="Picture 2" descr="C:\Users\Belyaninova\Desktop\140417-040.jpg"/>
          <p:cNvPicPr>
            <a:picLocks noChangeAspect="1" noChangeArrowheads="1"/>
          </p:cNvPicPr>
          <p:nvPr/>
        </p:nvPicPr>
        <p:blipFill rotWithShape="1">
          <a:blip r:embed="rId2"/>
          <a:srcRect l="8639" t="18375" r="7138" b="6007"/>
          <a:stretch/>
        </p:blipFill>
        <p:spPr bwMode="auto">
          <a:xfrm>
            <a:off x="68691" y="1254960"/>
            <a:ext cx="4219808" cy="2525671"/>
          </a:xfrm>
          <a:prstGeom prst="rect">
            <a:avLst/>
          </a:prstGeom>
          <a:ln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" name="Picture 2" descr="C:\Users\Belyaninova\Desktop\РАБОЧАЯ\НЕФАЗ\Фото НЕФАЗ\5299-11-31\140417-035.jpg"/>
          <p:cNvPicPr>
            <a:picLocks noChangeAspect="1" noChangeArrowheads="1"/>
          </p:cNvPicPr>
          <p:nvPr/>
        </p:nvPicPr>
        <p:blipFill rotWithShape="1">
          <a:blip r:embed="rId3"/>
          <a:srcRect l="3817" t="15877" r="3694" b="8070"/>
          <a:stretch/>
        </p:blipFill>
        <p:spPr bwMode="auto">
          <a:xfrm>
            <a:off x="92825" y="4552511"/>
            <a:ext cx="4227235" cy="2317387"/>
          </a:xfrm>
          <a:prstGeom prst="rect">
            <a:avLst/>
          </a:prstGeom>
          <a:ln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1" name="Picture 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9650" y="3385066"/>
            <a:ext cx="1457346" cy="2306885"/>
          </a:xfrm>
          <a:prstGeom prst="rect">
            <a:avLst/>
          </a:prstGeom>
          <a:ln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5511929" y="1440491"/>
          <a:ext cx="4875151" cy="4338982"/>
        </p:xfrm>
        <a:graphic>
          <a:graphicData uri="http://schemas.openxmlformats.org/drawingml/2006/table">
            <a:tbl>
              <a:tblPr/>
              <a:tblGrid>
                <a:gridCol w="3148612"/>
                <a:gridCol w="1726539"/>
              </a:tblGrid>
              <a:tr h="336056">
                <a:tc>
                  <a:txBody>
                    <a:bodyPr/>
                    <a:lstStyle>
                      <a:lvl1pPr defTabSz="104298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104298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104298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10429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10429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 passenger capacity </a:t>
                      </a: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</a:p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Places for seats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>
                      <a:lvl1pPr defTabSz="104298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104298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104298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10429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10429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1042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89/45 </a:t>
                      </a: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</a:tr>
              <a:tr h="1932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Bus curb weight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kg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11800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1932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Bus gross weight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kg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17900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1932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Overall dimensions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11885*2500*3495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2501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Step height over the road level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360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1932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Floor height in the front part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730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1932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Aisle width between the doors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1200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1932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Max. speed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km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1932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Wheel arrangement 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driving wheels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4х2 /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rear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38646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Engine 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KAMAZ </a:t>
                      </a: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-820.61-260 (</a:t>
                      </a:r>
                      <a:r>
                        <a:rPr kumimoji="0" lang="en-US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EURO</a:t>
                      </a: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-4)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</a:tr>
              <a:tr h="1932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Max. </a:t>
                      </a:r>
                      <a:r>
                        <a:rPr kumimoji="0" lang="en-GB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net capacity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kW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.)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191 (260)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1932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Max. net torque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Nm 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kg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·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cm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931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1932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Displacement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l.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11762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1932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Gear box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ZF 6S 1200BO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</a:tr>
              <a:tr h="2203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Type 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Mechanical 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38646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Brakes 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WABCO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drum, rear and front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1932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Final drive 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defTabSz="104298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104298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104298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10429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10429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1042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RABA,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single, </a:t>
                      </a:r>
                      <a:r>
                        <a:rPr kumimoji="0" lang="en-GB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hypoid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220369">
                <a:tc>
                  <a:txBody>
                    <a:bodyPr/>
                    <a:lstStyle>
                      <a:lvl1pPr defTabSz="104298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104298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104298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10429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10429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1042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Front suspension 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Rigid axle type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pneumatic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220369">
                <a:tc>
                  <a:txBody>
                    <a:bodyPr/>
                    <a:lstStyle>
                      <a:lvl1pPr defTabSz="104298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104298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104298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10429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10429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1042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Rear suspension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Rigid axle type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pneumatic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731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6" name="TextBox 6"/>
          <p:cNvSpPr txBox="1">
            <a:spLocks noChangeArrowheads="1"/>
          </p:cNvSpPr>
          <p:nvPr/>
        </p:nvSpPr>
        <p:spPr bwMode="auto">
          <a:xfrm>
            <a:off x="657198" y="922405"/>
            <a:ext cx="9683468" cy="33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INTERCITY PASSENGER TRAVEL </a:t>
            </a:r>
            <a:r>
              <a:rPr lang="ru-RU" altLang="ru-RU" sz="1600" b="1">
                <a:solidFill>
                  <a:srgbClr val="00458E"/>
                </a:solidFill>
                <a:cs typeface="Arial" charset="0"/>
              </a:rPr>
              <a:t>5299 </a:t>
            </a: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ON DIESEL</a:t>
            </a:r>
            <a:endParaRPr lang="ru-RU" altLang="ru-RU" sz="1600" b="1">
              <a:solidFill>
                <a:srgbClr val="00458E"/>
              </a:solidFill>
              <a:cs typeface="Arial" charset="0"/>
            </a:endParaRPr>
          </a:p>
        </p:txBody>
      </p:sp>
      <p:pic>
        <p:nvPicPr>
          <p:cNvPr id="8" name="Picture 3" descr="C:\Users\Belyaninova\Desktop\РАБОЧАЯ\Фото НЕФАЗ\Межгород\5299-37-42,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9591" y="4069431"/>
            <a:ext cx="3696278" cy="2838974"/>
          </a:xfrm>
          <a:prstGeom prst="rect">
            <a:avLst/>
          </a:prstGeom>
          <a:ln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" name="Picture 2" descr="C:\Users\Belyaninova\Desktop\РАБОЧАЯ\Фото НЕФАЗ\Межгород\DSC09278.JPG"/>
          <p:cNvPicPr>
            <a:picLocks noChangeAspect="1" noChangeArrowheads="1"/>
          </p:cNvPicPr>
          <p:nvPr/>
        </p:nvPicPr>
        <p:blipFill rotWithShape="1">
          <a:blip r:embed="rId3"/>
          <a:srcRect l="15674" t="3145" b="6222"/>
          <a:stretch/>
        </p:blipFill>
        <p:spPr bwMode="auto">
          <a:xfrm>
            <a:off x="284045" y="1233957"/>
            <a:ext cx="3694421" cy="3050759"/>
          </a:xfrm>
          <a:prstGeom prst="rect">
            <a:avLst/>
          </a:prstGeom>
          <a:ln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5131347" y="1242708"/>
          <a:ext cx="5400539" cy="5305163"/>
        </p:xfrm>
        <a:graphic>
          <a:graphicData uri="http://schemas.openxmlformats.org/drawingml/2006/table">
            <a:tbl>
              <a:tblPr/>
              <a:tblGrid>
                <a:gridCol w="2664068"/>
                <a:gridCol w="1323679"/>
                <a:gridCol w="111390"/>
                <a:gridCol w="1301402"/>
              </a:tblGrid>
              <a:tr h="193232">
                <a:tc>
                  <a:txBody>
                    <a:bodyPr/>
                    <a:lstStyle>
                      <a:lvl1pPr defTabSz="104298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104298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104298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10429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10429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 gridSpan="2">
                  <a:txBody>
                    <a:bodyPr/>
                    <a:lstStyle>
                      <a:lvl1pPr defTabSz="104298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104298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104298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10429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10429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1042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5299-37-42</a:t>
                      </a: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104298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104298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104298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10429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10429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1042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5299-17-42</a:t>
                      </a: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</a:tr>
              <a:tr h="336056">
                <a:tc>
                  <a:txBody>
                    <a:bodyPr/>
                    <a:lstStyle>
                      <a:lvl1pPr defTabSz="104298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104298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104298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10429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10429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 passenger capacity </a:t>
                      </a: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</a:p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Places for seats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 gridSpan="2">
                  <a:txBody>
                    <a:bodyPr/>
                    <a:lstStyle>
                      <a:lvl1pPr defTabSz="104298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104298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104298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10429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10429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1042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71,69 / 42,44,46 </a:t>
                      </a: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104298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104298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104298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10429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10429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1042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73,71,69 / 42,44,46</a:t>
                      </a: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</a:tr>
              <a:tr h="1932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Bus curb weight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kg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12360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11600</a:t>
                      </a: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1932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Bus gross weight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kg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17900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17900</a:t>
                      </a: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38646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Overall dimensions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12000*2500*3174…3280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104298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104298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104298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10429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10429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1042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11885*2500*3174…3280</a:t>
                      </a: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25010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Step height over the road level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360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32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Floor height in the front part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730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32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Aisle width between the doors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700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32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Max. speed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km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32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Wheel arrangement 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driving wheels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4х2 /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rear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03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Engine 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Cummins ISB6.7e4270B (EURO</a:t>
                      </a: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-4)</a:t>
                      </a: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32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Max. </a:t>
                      </a:r>
                      <a:r>
                        <a:rPr kumimoji="0" lang="en-GB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net capacity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kW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.)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188 (270)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32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Max. net torque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Nm 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kg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·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cm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940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32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Displacement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l.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6700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646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Gear box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ZF 6S 1200BO, ZF 6HP 504C or VOITH D 854.3</a:t>
                      </a: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03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Type 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Mechanical 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Automatic 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32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Final drive 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 gridSpan="3">
                  <a:txBody>
                    <a:bodyPr/>
                    <a:lstStyle>
                      <a:lvl1pPr defTabSz="104298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104298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104298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10429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10429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1042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RABA,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dual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72929">
                <a:tc>
                  <a:txBody>
                    <a:bodyPr/>
                    <a:lstStyle>
                      <a:lvl1pPr defTabSz="104298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104298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104298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10429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10429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1042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Front suspension 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defTabSz="104298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104298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104298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10429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10429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1042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Rigid axle type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pneumatic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1042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Independent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pneumatic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7028" marR="370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Rigid axle type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pneumatic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6465">
                <a:tc>
                  <a:txBody>
                    <a:bodyPr/>
                    <a:lstStyle>
                      <a:lvl1pPr defTabSz="104298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104298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104298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10429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10429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1042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Rear suspension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Rigid axle type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pneumatic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28" marR="370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Rigid axle type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pneumatic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9986" marR="399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03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Luggage compartment volume</a:t>
                      </a: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 </a:t>
                      </a:r>
                      <a:r>
                        <a:rPr kumimoji="0" lang="en-US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28" marR="370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28" marR="370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0295" marR="702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391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0" name="TextBox 6"/>
          <p:cNvSpPr txBox="1">
            <a:spLocks noChangeArrowheads="1"/>
          </p:cNvSpPr>
          <p:nvPr/>
        </p:nvSpPr>
        <p:spPr bwMode="auto">
          <a:xfrm>
            <a:off x="657198" y="922405"/>
            <a:ext cx="9683468" cy="33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ADDITIONAL OPTIONS INSTALLED ON BUSES NEFAZ</a:t>
            </a:r>
            <a:r>
              <a:rPr lang="ru-RU" altLang="ru-RU" sz="1600" b="1">
                <a:solidFill>
                  <a:srgbClr val="00458E"/>
                </a:solidFill>
                <a:cs typeface="Arial" charset="0"/>
              </a:rPr>
              <a:t>-5299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5131347" y="1419488"/>
          <a:ext cx="5328136" cy="5298136"/>
        </p:xfrm>
        <a:graphic>
          <a:graphicData uri="http://schemas.openxmlformats.org/drawingml/2006/table">
            <a:tbl>
              <a:tblPr/>
              <a:tblGrid>
                <a:gridCol w="653486"/>
                <a:gridCol w="4674650"/>
              </a:tblGrid>
              <a:tr h="372190"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71438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ru-RU" alt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727" marR="93727" marT="45257" marB="4525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71438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Description</a:t>
                      </a:r>
                      <a:endParaRPr kumimoji="0" lang="ru-RU" alt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727" marR="93727" marT="45257" marB="4525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314359"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71438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3727" marR="93727" marT="45257" marB="4525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71438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Original paint </a:t>
                      </a:r>
                      <a:r>
                        <a:rPr kumimoji="0" lang="ru-RU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Оригинальная покраска автобуса</a:t>
                      </a:r>
                    </a:p>
                  </a:txBody>
                  <a:tcPr marL="93727" marR="93727" marT="45257" marB="4525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381086"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71438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3727" marR="93727" marT="45257" marB="4525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71438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GPS / GLONASS navigation system installation</a:t>
                      </a:r>
                      <a:endParaRPr kumimoji="0" lang="ru-RU" alt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727" marR="93727" marT="45257" marB="4525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296565"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71438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3727" marR="93727" marT="45257" marB="4525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71438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Northerly options installation</a:t>
                      </a:r>
                      <a:endParaRPr kumimoji="0" lang="ru-RU" alt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727" marR="93727" marT="45257" marB="4525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314359"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71438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93727" marR="93727" marT="45257" marB="4525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71438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Electronic route guide</a:t>
                      </a:r>
                      <a:endParaRPr kumimoji="0" lang="ru-RU" alt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727" marR="93727" marT="45257" marB="4525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314359"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71438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3727" marR="93727" marT="45257" marB="4525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71438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Voice information device </a:t>
                      </a:r>
                      <a:endParaRPr kumimoji="0" lang="ru-RU" alt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727" marR="93727" marT="45257" marB="4525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314359"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71438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3727" marR="93727" marT="45257" marB="4525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71438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Ticker inside the vehicle</a:t>
                      </a:r>
                      <a:endParaRPr kumimoji="0" lang="ru-RU" alt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727" marR="93727" marT="45257" marB="4525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314359"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71438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93727" marR="93727" marT="45257" marB="4525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71438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Air conditioner </a:t>
                      </a:r>
                    </a:p>
                  </a:txBody>
                  <a:tcPr marL="93727" marR="93727" marT="45257" marB="4525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314359"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71438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93727" marR="93727" marT="45257" marB="4525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71438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Video system</a:t>
                      </a:r>
                      <a:endParaRPr kumimoji="0" lang="ru-RU" alt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727" marR="93727" marT="45257" marB="4525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296565"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71438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93727" marR="93727" marT="45257" marB="4525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71438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Enhanced comfort seats </a:t>
                      </a:r>
                      <a:endParaRPr kumimoji="0" lang="ru-RU" alt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727" marR="93727" marT="45257" marB="4525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296565"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71438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93727" marR="93727" marT="45257" marB="4525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71438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Changes to interior configuration at customer’s option</a:t>
                      </a:r>
                      <a:endParaRPr kumimoji="0" lang="ru-RU" alt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727" marR="93727" marT="45257" marB="4525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346981"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71438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93727" marR="93727" marT="45257" marB="4525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71438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Solid partition for the driver in suburban service bus</a:t>
                      </a:r>
                      <a:endParaRPr kumimoji="0" lang="ru-RU" alt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727" marR="93727" marT="45257" marB="4525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492298"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71438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93727" marR="93727" marT="45257" marB="4525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71438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Automated centralized lubrication system  of </a:t>
                      </a:r>
                      <a:r>
                        <a:rPr kumimoji="0" lang="ru-RU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"Lincoln"</a:t>
                      </a:r>
                    </a:p>
                  </a:txBody>
                  <a:tcPr marL="93727" marR="93727" marT="45257" marB="4525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336602"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71438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93727" marR="93727" marT="45257" marB="4525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71438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Video recorder</a:t>
                      </a:r>
                      <a:endParaRPr kumimoji="0" lang="ru-RU" alt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727" marR="93727" marT="45257" marB="4525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296565"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71438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93727" marR="93727" marT="45257" marB="4525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71438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Video surveillance inside the bus</a:t>
                      </a:r>
                      <a:endParaRPr kumimoji="0" lang="ru-RU" alt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727" marR="93727" marT="45257" marB="4525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296565"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71438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93727" marR="93727" marT="45257" marB="4525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71438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Nave plates</a:t>
                      </a:r>
                      <a:endParaRPr kumimoji="0" lang="ru-RU" alt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727" marR="93727" marT="45257" marB="4525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42" descr="K:\СПА-ИНФОРМ\Фото НЕФАЗ\Тульские автобусы\IMAG0723.jpg"/>
          <p:cNvPicPr>
            <a:picLocks noChangeAspect="1" noChangeArrowheads="1"/>
          </p:cNvPicPr>
          <p:nvPr/>
        </p:nvPicPr>
        <p:blipFill rotWithShape="1">
          <a:blip r:embed="rId2"/>
          <a:srcRect r="15694"/>
          <a:stretch/>
        </p:blipFill>
        <p:spPr bwMode="auto">
          <a:xfrm>
            <a:off x="451128" y="1358227"/>
            <a:ext cx="3742690" cy="2565929"/>
          </a:xfrm>
          <a:prstGeom prst="rect">
            <a:avLst/>
          </a:prstGeom>
          <a:ln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1" name="Picture 2" descr="C:\Users\Belyaninova\Desktop\РАБОЧАЯ\НЕФАЗ\Фото НЕФАЗ\НефазР885кс.jpg"/>
          <p:cNvPicPr>
            <a:picLocks noChangeAspect="1" noChangeArrowheads="1"/>
          </p:cNvPicPr>
          <p:nvPr/>
        </p:nvPicPr>
        <p:blipFill rotWithShape="1">
          <a:blip r:embed="rId3"/>
          <a:srcRect l="21381" t="25902" r="22444" b="12798"/>
          <a:stretch/>
        </p:blipFill>
        <p:spPr bwMode="auto">
          <a:xfrm>
            <a:off x="506824" y="4141192"/>
            <a:ext cx="3761255" cy="2735708"/>
          </a:xfrm>
          <a:prstGeom prst="rect">
            <a:avLst/>
          </a:prstGeom>
          <a:ln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73184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4" name="TextBox 6"/>
          <p:cNvSpPr txBox="1">
            <a:spLocks noChangeArrowheads="1"/>
          </p:cNvSpPr>
          <p:nvPr/>
        </p:nvSpPr>
        <p:spPr bwMode="auto">
          <a:xfrm>
            <a:off x="657198" y="848893"/>
            <a:ext cx="9683468" cy="33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FUTURE MODELS</a:t>
            </a:r>
            <a:endParaRPr lang="ru-RU" altLang="ru-RU" sz="1600" b="1">
              <a:solidFill>
                <a:srgbClr val="00458E"/>
              </a:solidFill>
              <a:cs typeface="Arial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460594" y="1620090"/>
            <a:ext cx="3508515" cy="22551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  <a:softEdge rad="31750"/>
          </a:effectLst>
          <a:ex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6233" t="7200" r="3773" b="8487"/>
          <a:stretch/>
        </p:blipFill>
        <p:spPr bwMode="auto">
          <a:xfrm>
            <a:off x="1460582" y="4572253"/>
            <a:ext cx="3528516" cy="23100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  <a:softEdge rad="31750"/>
          </a:effectLst>
          <a:extLst/>
        </p:spPr>
      </p:pic>
      <p:grpSp>
        <p:nvGrpSpPr>
          <p:cNvPr id="37897" name="Прямоугольник 9"/>
          <p:cNvGrpSpPr>
            <a:grpSpLocks/>
          </p:cNvGrpSpPr>
          <p:nvPr/>
        </p:nvGrpSpPr>
        <p:grpSpPr bwMode="auto">
          <a:xfrm>
            <a:off x="-37130" y="1116686"/>
            <a:ext cx="10789938" cy="498834"/>
            <a:chOff x="-23" y="703"/>
            <a:chExt cx="6797" cy="315"/>
          </a:xfrm>
        </p:grpSpPr>
        <p:pic>
          <p:nvPicPr>
            <p:cNvPr id="37904" name="Прямоугольник 9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" y="703"/>
              <a:ext cx="6797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4" name="Text Box 12"/>
            <p:cNvSpPr txBox="1">
              <a:spLocks noChangeArrowheads="1"/>
            </p:cNvSpPr>
            <p:nvPr/>
          </p:nvSpPr>
          <p:spPr bwMode="auto">
            <a:xfrm>
              <a:off x="57" y="749"/>
              <a:ext cx="6624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7272" tIns="43637" rIns="87272" bIns="43637">
              <a:spAutoFit/>
            </a:bodyPr>
            <a:lstStyle>
              <a:lvl1pPr defTabSz="949325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650875" indent="-250825" defTabSz="949325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001713" indent="-200025" defTabSz="949325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403350" indent="-201613" defTabSz="949325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1803400" indent="-200025" defTabSz="949325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260600" indent="-200025" defTabSz="9493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717800" indent="-200025" defTabSz="9493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175000" indent="-200025" defTabSz="9493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632200" indent="-200025" defTabSz="9493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defRPr/>
              </a:pPr>
              <a:r>
                <a:rPr lang="en-US" altLang="ru-RU" sz="15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pitchFamily="34" charset="0"/>
                </a:rPr>
                <a:t>Medium sized city bus with compressed natural gas / diesel</a:t>
              </a:r>
              <a:r>
                <a:rPr lang="ru-RU" altLang="ru-RU" sz="15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pitchFamily="34" charset="0"/>
                </a:rPr>
                <a:t> (</a:t>
              </a:r>
              <a:r>
                <a:rPr lang="en-US" altLang="ru-RU" sz="15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pitchFamily="34" charset="0"/>
                </a:rPr>
                <a:t>total capacity </a:t>
              </a:r>
              <a:r>
                <a:rPr lang="ru-RU" altLang="ru-RU" sz="15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pitchFamily="34" charset="0"/>
                </a:rPr>
                <a:t>72</a:t>
              </a:r>
              <a:r>
                <a:rPr lang="en-US" altLang="ru-RU" sz="15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ru-RU" sz="15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pitchFamily="34" charset="0"/>
                </a:rPr>
                <a:t>pax</a:t>
              </a:r>
              <a:r>
                <a:rPr lang="en-US" altLang="ru-RU" sz="15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pitchFamily="34" charset="0"/>
                </a:rPr>
                <a:t> </a:t>
              </a:r>
              <a:r>
                <a:rPr lang="ru-RU" altLang="ru-RU" sz="15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pitchFamily="34" charset="0"/>
                </a:rPr>
                <a:t>/</a:t>
              </a:r>
              <a:r>
                <a:rPr lang="en-US" altLang="ru-RU" sz="15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pitchFamily="34" charset="0"/>
                </a:rPr>
                <a:t>seating capacity </a:t>
              </a:r>
              <a:r>
                <a:rPr lang="ru-RU" altLang="ru-RU" sz="15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pitchFamily="34" charset="0"/>
                </a:rPr>
                <a:t>24</a:t>
              </a:r>
              <a:r>
                <a:rPr lang="en-US" altLang="ru-RU" sz="15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pitchFamily="34" charset="0"/>
                </a:rPr>
                <a:t>pax</a:t>
              </a:r>
              <a:r>
                <a:rPr lang="ru-RU" altLang="ru-RU" sz="15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pitchFamily="34" charset="0"/>
                </a:rPr>
                <a:t>) </a:t>
              </a:r>
            </a:p>
          </p:txBody>
        </p:sp>
      </p:grpSp>
      <p:grpSp>
        <p:nvGrpSpPr>
          <p:cNvPr id="37898" name="Прямоугольник 10"/>
          <p:cNvGrpSpPr>
            <a:grpSpLocks/>
          </p:cNvGrpSpPr>
          <p:nvPr/>
        </p:nvGrpSpPr>
        <p:grpSpPr bwMode="auto">
          <a:xfrm>
            <a:off x="0" y="3999419"/>
            <a:ext cx="10680405" cy="493582"/>
            <a:chOff x="0" y="2519"/>
            <a:chExt cx="6728" cy="311"/>
          </a:xfrm>
        </p:grpSpPr>
        <p:pic>
          <p:nvPicPr>
            <p:cNvPr id="37902" name="Прямоугольник 10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19"/>
              <a:ext cx="6728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7" name="Text Box 15"/>
            <p:cNvSpPr txBox="1">
              <a:spLocks noChangeArrowheads="1"/>
            </p:cNvSpPr>
            <p:nvPr/>
          </p:nvSpPr>
          <p:spPr bwMode="auto">
            <a:xfrm>
              <a:off x="57" y="2563"/>
              <a:ext cx="662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7272" tIns="43637" rIns="87272" bIns="43637">
              <a:spAutoFit/>
            </a:bodyPr>
            <a:lstStyle>
              <a:lvl1pPr defTabSz="949325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650875" indent="-250825" defTabSz="949325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001713" indent="-200025" defTabSz="949325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403350" indent="-201613" defTabSz="949325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1803400" indent="-200025" defTabSz="949325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260600" indent="-200025" defTabSz="9493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717800" indent="-200025" defTabSz="9493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175000" indent="-200025" defTabSz="9493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632200" indent="-200025" defTabSz="9493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defRPr/>
              </a:pPr>
              <a:r>
                <a:rPr lang="en-US" altLang="ru-RU" sz="15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pitchFamily="34" charset="0"/>
                </a:rPr>
                <a:t>Medium sized coach with compressed natural gas / diesel (total capacity 42 </a:t>
              </a:r>
              <a:r>
                <a:rPr lang="en-US" altLang="ru-RU" sz="15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pitchFamily="34" charset="0"/>
                </a:rPr>
                <a:t>pax</a:t>
              </a:r>
              <a:r>
                <a:rPr lang="en-US" altLang="ru-RU" sz="15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pitchFamily="34" charset="0"/>
                </a:rPr>
                <a:t> /seating capacity 34 </a:t>
              </a:r>
              <a:r>
                <a:rPr lang="en-US" altLang="ru-RU" sz="15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pitchFamily="34" charset="0"/>
                </a:rPr>
                <a:t>pax</a:t>
              </a:r>
              <a:r>
                <a:rPr lang="ru-RU" altLang="ru-RU" sz="15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pitchFamily="34" charset="0"/>
                </a:rPr>
                <a:t>) </a:t>
              </a:r>
            </a:p>
          </p:txBody>
        </p:sp>
      </p:grp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95721" y="1622522"/>
            <a:ext cx="4132554" cy="2256126"/>
          </a:xfrm>
          <a:prstGeom prst="rect">
            <a:avLst/>
          </a:prstGeom>
          <a:ln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42134" y="4584017"/>
            <a:ext cx="4087998" cy="2285882"/>
          </a:xfrm>
          <a:prstGeom prst="rect">
            <a:avLst/>
          </a:prstGeom>
          <a:ln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410301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8" name="Прямоугольник 6"/>
          <p:cNvSpPr>
            <a:spLocks noChangeArrowheads="1"/>
          </p:cNvSpPr>
          <p:nvPr/>
        </p:nvSpPr>
        <p:spPr bwMode="auto">
          <a:xfrm>
            <a:off x="3115196" y="1260211"/>
            <a:ext cx="7258888" cy="5170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700">
                <a:cs typeface="Arial" charset="0"/>
              </a:rPr>
              <a:t>Self supporting electrically driven motion for over 200 km.</a:t>
            </a:r>
            <a:r>
              <a:rPr lang="ru-RU" altLang="ru-RU" sz="1700">
                <a:cs typeface="Arial" charset="0"/>
              </a:rPr>
              <a:t> 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800"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700"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700">
                <a:cs typeface="Arial" charset="0"/>
              </a:rPr>
              <a:t>Lithium iron phosphate battery with energy storage capacity of 313,6 kWh is located on the roof, inside the vehicle and in the rear overhang of the bus</a:t>
            </a:r>
            <a:r>
              <a:rPr lang="ru-RU" altLang="ru-RU" sz="1700">
                <a:cs typeface="Arial" charset="0"/>
              </a:rPr>
              <a:t>.  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700"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700"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700">
                <a:cs typeface="Arial" charset="0"/>
              </a:rPr>
              <a:t>Electric bus is equipped with 48 kW charger, complete recharging of the electric bus takes 8 hours.</a:t>
            </a:r>
            <a:r>
              <a:rPr lang="ru-RU" altLang="ru-RU" sz="1700">
                <a:cs typeface="Arial" charset="0"/>
              </a:rPr>
              <a:t>  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700"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700"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700">
                <a:cs typeface="Arial" charset="0"/>
              </a:rPr>
              <a:t>In order to have quick recharge (20-30 minutes) from 500 kWh source, the electric bus NEFAZ</a:t>
            </a:r>
            <a:r>
              <a:rPr lang="ru-RU" altLang="ru-RU" sz="1700">
                <a:cs typeface="Arial" charset="0"/>
              </a:rPr>
              <a:t>-52992</a:t>
            </a:r>
            <a:r>
              <a:rPr lang="en-US" altLang="ru-RU" sz="1700">
                <a:cs typeface="Arial" charset="0"/>
              </a:rPr>
              <a:t> is equipped with special power connectors.</a:t>
            </a:r>
            <a:r>
              <a:rPr lang="ru-RU" altLang="ru-RU" sz="1700">
                <a:cs typeface="Arial" charset="0"/>
              </a:rPr>
              <a:t> 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700"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800"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700">
                <a:cs typeface="Arial" charset="0"/>
              </a:rPr>
              <a:t>Electric bus NEFAZ</a:t>
            </a:r>
            <a:r>
              <a:rPr lang="ru-RU" altLang="ru-RU" sz="1700">
                <a:cs typeface="Arial" charset="0"/>
              </a:rPr>
              <a:t>-52992 </a:t>
            </a:r>
            <a:r>
              <a:rPr lang="en-US" altLang="ru-RU" sz="1700">
                <a:cs typeface="Arial" charset="0"/>
              </a:rPr>
              <a:t>is equipped with telemetering system, which conveys information by means of GLONASS or GSM to remote computer to control over status parameters of the battery and major units.</a:t>
            </a:r>
            <a:r>
              <a:rPr lang="ru-RU" altLang="ru-RU" sz="1700">
                <a:cs typeface="Arial" charset="0"/>
              </a:rPr>
              <a:t> 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800">
              <a:cs typeface="Arial" charset="0"/>
            </a:endParaRPr>
          </a:p>
        </p:txBody>
      </p:sp>
      <p:sp>
        <p:nvSpPr>
          <p:cNvPr id="38919" name="Прямоугольник 7"/>
          <p:cNvSpPr>
            <a:spLocks noChangeArrowheads="1"/>
          </p:cNvSpPr>
          <p:nvPr/>
        </p:nvSpPr>
        <p:spPr bwMode="auto">
          <a:xfrm>
            <a:off x="4474148" y="917153"/>
            <a:ext cx="1552028" cy="33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NEFAZ</a:t>
            </a:r>
            <a:r>
              <a:rPr lang="ru-RU" altLang="ru-RU" sz="1600" b="1">
                <a:solidFill>
                  <a:srgbClr val="00458E"/>
                </a:solidFill>
                <a:cs typeface="Arial" charset="0"/>
              </a:rPr>
              <a:t>-52992</a:t>
            </a:r>
          </a:p>
        </p:txBody>
      </p:sp>
      <p:pic>
        <p:nvPicPr>
          <p:cNvPr id="389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8" y="1340724"/>
            <a:ext cx="2690058" cy="200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8" y="3563595"/>
            <a:ext cx="2690058" cy="329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18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TextBox 6"/>
          <p:cNvSpPr txBox="1">
            <a:spLocks noChangeArrowheads="1"/>
          </p:cNvSpPr>
          <p:nvPr/>
        </p:nvSpPr>
        <p:spPr bwMode="auto">
          <a:xfrm>
            <a:off x="547666" y="1001168"/>
            <a:ext cx="9683468" cy="33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HIGH TECHNOLOGICAL POTENTIAL</a:t>
            </a:r>
            <a:endParaRPr lang="ru-RU" altLang="ru-RU" sz="1600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39942" name="AutoShape 62"/>
          <p:cNvSpPr>
            <a:spLocks noChangeArrowheads="1"/>
          </p:cNvSpPr>
          <p:nvPr/>
        </p:nvSpPr>
        <p:spPr bwMode="auto">
          <a:xfrm>
            <a:off x="2599091" y="1478998"/>
            <a:ext cx="6874594" cy="862894"/>
          </a:xfrm>
          <a:prstGeom prst="chevron">
            <a:avLst>
              <a:gd name="adj" fmla="val 0"/>
            </a:avLst>
          </a:prstGeom>
          <a:noFill/>
          <a:ln w="19050" algn="ctr">
            <a:solidFill>
              <a:srgbClr val="0066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05838" tIns="45696" rIns="53970" bIns="45696"/>
          <a:lstStyle>
            <a:lvl1pPr defTabSz="7985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100" baseline="-25000">
                <a:solidFill>
                  <a:srgbClr val="00458E"/>
                </a:solidFill>
                <a:cs typeface="Arial" charset="0"/>
              </a:rPr>
              <a:t>Transition from special equipment to widely functional equipment</a:t>
            </a:r>
            <a:r>
              <a:rPr lang="en-US" altLang="ru-RU" sz="2100">
                <a:solidFill>
                  <a:srgbClr val="00458E"/>
                </a:solidFill>
                <a:cs typeface="Arial" charset="0"/>
              </a:rPr>
              <a:t> </a:t>
            </a:r>
            <a:r>
              <a:rPr lang="en-US" altLang="ru-RU" sz="2100" baseline="-25000">
                <a:solidFill>
                  <a:srgbClr val="00458E"/>
                </a:solidFill>
                <a:cs typeface="Arial" charset="0"/>
              </a:rPr>
              <a:t>to perform turning, milling, drilling, grinding operations on a single production unit (machining centers and machines with CNC)</a:t>
            </a:r>
            <a:endParaRPr lang="ru-RU" altLang="ru-RU" sz="2100" baseline="-25000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39943" name="Freeform 24"/>
          <p:cNvSpPr>
            <a:spLocks/>
          </p:cNvSpPr>
          <p:nvPr/>
        </p:nvSpPr>
        <p:spPr bwMode="auto">
          <a:xfrm>
            <a:off x="657198" y="1557761"/>
            <a:ext cx="2183236" cy="647608"/>
          </a:xfrm>
          <a:custGeom>
            <a:avLst/>
            <a:gdLst>
              <a:gd name="T0" fmla="*/ 0 w 1920"/>
              <a:gd name="T1" fmla="*/ 0 h 2488"/>
              <a:gd name="T2" fmla="*/ 2147483647 w 1920"/>
              <a:gd name="T3" fmla="*/ 0 h 2488"/>
              <a:gd name="T4" fmla="*/ 2147483647 w 1920"/>
              <a:gd name="T5" fmla="*/ 2147483647 h 2488"/>
              <a:gd name="T6" fmla="*/ 2147483647 w 1920"/>
              <a:gd name="T7" fmla="*/ 2147483647 h 2488"/>
              <a:gd name="T8" fmla="*/ 0 w 1920"/>
              <a:gd name="T9" fmla="*/ 2147483647 h 24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0"/>
              <a:gd name="T16" fmla="*/ 0 h 2488"/>
              <a:gd name="T17" fmla="*/ 1920 w 1920"/>
              <a:gd name="T18" fmla="*/ 2488 h 24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0" h="2488">
                <a:moveTo>
                  <a:pt x="0" y="0"/>
                </a:moveTo>
                <a:lnTo>
                  <a:pt x="1676" y="0"/>
                </a:lnTo>
                <a:lnTo>
                  <a:pt x="1920" y="1244"/>
                </a:lnTo>
                <a:lnTo>
                  <a:pt x="1676" y="2488"/>
                </a:lnTo>
                <a:lnTo>
                  <a:pt x="0" y="2488"/>
                </a:lnTo>
              </a:path>
            </a:pathLst>
          </a:custGeom>
          <a:solidFill>
            <a:srgbClr val="CCECFF"/>
          </a:solidFill>
          <a:ln w="19050">
            <a:solidFill>
              <a:srgbClr val="0066CC"/>
            </a:solidFill>
            <a:round/>
            <a:headEnd/>
            <a:tailEnd/>
          </a:ln>
        </p:spPr>
        <p:txBody>
          <a:bodyPr wrap="none" lIns="104269" tIns="52135" rIns="104269" bIns="52135" anchor="ctr"/>
          <a:lstStyle/>
          <a:p>
            <a:endParaRPr lang="ru-RU"/>
          </a:p>
        </p:txBody>
      </p:sp>
      <p:sp>
        <p:nvSpPr>
          <p:cNvPr id="39944" name="Line 14"/>
          <p:cNvSpPr>
            <a:spLocks noChangeShapeType="1"/>
          </p:cNvSpPr>
          <p:nvPr/>
        </p:nvSpPr>
        <p:spPr bwMode="auto">
          <a:xfrm>
            <a:off x="3805811" y="3934657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69" tIns="52135" rIns="104269" bIns="52135"/>
          <a:lstStyle/>
          <a:p>
            <a:endParaRPr lang="ru-RU"/>
          </a:p>
        </p:txBody>
      </p:sp>
      <p:sp>
        <p:nvSpPr>
          <p:cNvPr id="39945" name="Line 15"/>
          <p:cNvSpPr>
            <a:spLocks noChangeShapeType="1"/>
          </p:cNvSpPr>
          <p:nvPr/>
        </p:nvSpPr>
        <p:spPr bwMode="auto">
          <a:xfrm>
            <a:off x="5827532" y="3934657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69" tIns="52135" rIns="104269" bIns="52135"/>
          <a:lstStyle/>
          <a:p>
            <a:endParaRPr lang="ru-RU"/>
          </a:p>
        </p:txBody>
      </p:sp>
      <p:sp>
        <p:nvSpPr>
          <p:cNvPr id="39946" name="Line 24"/>
          <p:cNvSpPr>
            <a:spLocks noChangeShapeType="1"/>
          </p:cNvSpPr>
          <p:nvPr/>
        </p:nvSpPr>
        <p:spPr bwMode="auto">
          <a:xfrm>
            <a:off x="3805811" y="3934657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69" tIns="52135" rIns="104269" bIns="52135"/>
          <a:lstStyle/>
          <a:p>
            <a:endParaRPr lang="ru-RU"/>
          </a:p>
        </p:txBody>
      </p:sp>
      <p:sp>
        <p:nvSpPr>
          <p:cNvPr id="39947" name="Line 25"/>
          <p:cNvSpPr>
            <a:spLocks noChangeShapeType="1"/>
          </p:cNvSpPr>
          <p:nvPr/>
        </p:nvSpPr>
        <p:spPr bwMode="auto">
          <a:xfrm>
            <a:off x="5827532" y="3934657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69" tIns="52135" rIns="104269" bIns="52135"/>
          <a:lstStyle/>
          <a:p>
            <a:endParaRPr lang="ru-RU"/>
          </a:p>
        </p:txBody>
      </p:sp>
      <p:sp>
        <p:nvSpPr>
          <p:cNvPr id="39948" name="Line 34"/>
          <p:cNvSpPr>
            <a:spLocks noChangeShapeType="1"/>
          </p:cNvSpPr>
          <p:nvPr/>
        </p:nvSpPr>
        <p:spPr bwMode="auto">
          <a:xfrm>
            <a:off x="3805811" y="3934657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69" tIns="52135" rIns="104269" bIns="52135"/>
          <a:lstStyle/>
          <a:p>
            <a:endParaRPr lang="ru-RU"/>
          </a:p>
        </p:txBody>
      </p:sp>
      <p:sp>
        <p:nvSpPr>
          <p:cNvPr id="39949" name="Line 35"/>
          <p:cNvSpPr>
            <a:spLocks noChangeShapeType="1"/>
          </p:cNvSpPr>
          <p:nvPr/>
        </p:nvSpPr>
        <p:spPr bwMode="auto">
          <a:xfrm>
            <a:off x="5827532" y="3934657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69" tIns="52135" rIns="104269" bIns="52135"/>
          <a:lstStyle/>
          <a:p>
            <a:endParaRPr lang="ru-RU"/>
          </a:p>
        </p:txBody>
      </p:sp>
      <p:sp>
        <p:nvSpPr>
          <p:cNvPr id="39950" name="Line 14"/>
          <p:cNvSpPr>
            <a:spLocks noChangeShapeType="1"/>
          </p:cNvSpPr>
          <p:nvPr/>
        </p:nvSpPr>
        <p:spPr bwMode="auto">
          <a:xfrm>
            <a:off x="3805811" y="3934657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69" tIns="52135" rIns="104269" bIns="52135"/>
          <a:lstStyle/>
          <a:p>
            <a:endParaRPr lang="ru-RU"/>
          </a:p>
        </p:txBody>
      </p:sp>
      <p:sp>
        <p:nvSpPr>
          <p:cNvPr id="39951" name="Line 15"/>
          <p:cNvSpPr>
            <a:spLocks noChangeShapeType="1"/>
          </p:cNvSpPr>
          <p:nvPr/>
        </p:nvSpPr>
        <p:spPr bwMode="auto">
          <a:xfrm>
            <a:off x="5827532" y="3934657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69" tIns="52135" rIns="104269" bIns="52135"/>
          <a:lstStyle/>
          <a:p>
            <a:endParaRPr lang="ru-RU"/>
          </a:p>
        </p:txBody>
      </p:sp>
      <p:sp>
        <p:nvSpPr>
          <p:cNvPr id="39952" name="Line 24"/>
          <p:cNvSpPr>
            <a:spLocks noChangeShapeType="1"/>
          </p:cNvSpPr>
          <p:nvPr/>
        </p:nvSpPr>
        <p:spPr bwMode="auto">
          <a:xfrm>
            <a:off x="3805811" y="3934657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69" tIns="52135" rIns="104269" bIns="52135"/>
          <a:lstStyle/>
          <a:p>
            <a:endParaRPr lang="ru-RU"/>
          </a:p>
        </p:txBody>
      </p:sp>
      <p:sp>
        <p:nvSpPr>
          <p:cNvPr id="39953" name="Line 25"/>
          <p:cNvSpPr>
            <a:spLocks noChangeShapeType="1"/>
          </p:cNvSpPr>
          <p:nvPr/>
        </p:nvSpPr>
        <p:spPr bwMode="auto">
          <a:xfrm>
            <a:off x="5827532" y="3934657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69" tIns="52135" rIns="104269" bIns="52135"/>
          <a:lstStyle/>
          <a:p>
            <a:endParaRPr lang="ru-RU"/>
          </a:p>
        </p:txBody>
      </p:sp>
      <p:sp>
        <p:nvSpPr>
          <p:cNvPr id="39954" name="Line 34"/>
          <p:cNvSpPr>
            <a:spLocks noChangeShapeType="1"/>
          </p:cNvSpPr>
          <p:nvPr/>
        </p:nvSpPr>
        <p:spPr bwMode="auto">
          <a:xfrm>
            <a:off x="3805811" y="3934657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69" tIns="52135" rIns="104269" bIns="52135"/>
          <a:lstStyle/>
          <a:p>
            <a:endParaRPr lang="ru-RU"/>
          </a:p>
        </p:txBody>
      </p:sp>
      <p:sp>
        <p:nvSpPr>
          <p:cNvPr id="39955" name="Line 35"/>
          <p:cNvSpPr>
            <a:spLocks noChangeShapeType="1"/>
          </p:cNvSpPr>
          <p:nvPr/>
        </p:nvSpPr>
        <p:spPr bwMode="auto">
          <a:xfrm>
            <a:off x="5827532" y="3934657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69" tIns="52135" rIns="104269" bIns="52135"/>
          <a:lstStyle/>
          <a:p>
            <a:endParaRPr lang="ru-RU"/>
          </a:p>
        </p:txBody>
      </p:sp>
      <p:sp>
        <p:nvSpPr>
          <p:cNvPr id="39956" name="Text Box 13"/>
          <p:cNvSpPr txBox="1">
            <a:spLocks noChangeArrowheads="1"/>
          </p:cNvSpPr>
          <p:nvPr/>
        </p:nvSpPr>
        <p:spPr bwMode="auto">
          <a:xfrm>
            <a:off x="657199" y="1717037"/>
            <a:ext cx="2107120" cy="30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2" tIns="45696" rIns="91392" bIns="45696">
            <a:spAutoFit/>
          </a:bodyPr>
          <a:lstStyle>
            <a:lvl1pPr defTabSz="7016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016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016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016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016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01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01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01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01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100" b="1" baseline="-25000">
                <a:solidFill>
                  <a:srgbClr val="00458E"/>
                </a:solidFill>
                <a:cs typeface="Arial" charset="0"/>
              </a:rPr>
              <a:t>flexibility</a:t>
            </a:r>
            <a:endParaRPr lang="ru-RU" altLang="ru-RU" sz="2100" b="1" baseline="-25000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39957" name="AutoShape 63"/>
          <p:cNvSpPr>
            <a:spLocks noChangeArrowheads="1"/>
          </p:cNvSpPr>
          <p:nvPr/>
        </p:nvSpPr>
        <p:spPr bwMode="auto">
          <a:xfrm>
            <a:off x="2599091" y="2576431"/>
            <a:ext cx="6874594" cy="899650"/>
          </a:xfrm>
          <a:prstGeom prst="chevron">
            <a:avLst>
              <a:gd name="adj" fmla="val 0"/>
            </a:avLst>
          </a:prstGeom>
          <a:noFill/>
          <a:ln w="19050" algn="ctr">
            <a:solidFill>
              <a:srgbClr val="0066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05838" tIns="45696" rIns="53970" bIns="45696" anchor="ctr"/>
          <a:lstStyle>
            <a:lvl1pPr defTabSz="7985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100" baseline="-25000">
                <a:solidFill>
                  <a:srgbClr val="00458E"/>
                </a:solidFill>
                <a:cs typeface="Arial" charset="0"/>
              </a:rPr>
              <a:t>High-speed and highly-accurate machining with a cutting tool based on artificial superhard materials with no use of cutting fluids </a:t>
            </a:r>
          </a:p>
        </p:txBody>
      </p:sp>
      <p:sp>
        <p:nvSpPr>
          <p:cNvPr id="39958" name="Freeform 24"/>
          <p:cNvSpPr>
            <a:spLocks/>
          </p:cNvSpPr>
          <p:nvPr/>
        </p:nvSpPr>
        <p:spPr bwMode="auto">
          <a:xfrm>
            <a:off x="662769" y="2683199"/>
            <a:ext cx="2185092" cy="647608"/>
          </a:xfrm>
          <a:custGeom>
            <a:avLst/>
            <a:gdLst>
              <a:gd name="T0" fmla="*/ 0 w 1920"/>
              <a:gd name="T1" fmla="*/ 0 h 2488"/>
              <a:gd name="T2" fmla="*/ 2147483647 w 1920"/>
              <a:gd name="T3" fmla="*/ 0 h 2488"/>
              <a:gd name="T4" fmla="*/ 2147483647 w 1920"/>
              <a:gd name="T5" fmla="*/ 2147483647 h 2488"/>
              <a:gd name="T6" fmla="*/ 2147483647 w 1920"/>
              <a:gd name="T7" fmla="*/ 2147483647 h 2488"/>
              <a:gd name="T8" fmla="*/ 0 w 1920"/>
              <a:gd name="T9" fmla="*/ 2147483647 h 24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0"/>
              <a:gd name="T16" fmla="*/ 0 h 2488"/>
              <a:gd name="T17" fmla="*/ 1920 w 1920"/>
              <a:gd name="T18" fmla="*/ 2488 h 24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0" h="2488">
                <a:moveTo>
                  <a:pt x="0" y="0"/>
                </a:moveTo>
                <a:lnTo>
                  <a:pt x="1676" y="0"/>
                </a:lnTo>
                <a:lnTo>
                  <a:pt x="1920" y="1244"/>
                </a:lnTo>
                <a:lnTo>
                  <a:pt x="1676" y="2488"/>
                </a:lnTo>
                <a:lnTo>
                  <a:pt x="0" y="2488"/>
                </a:lnTo>
              </a:path>
            </a:pathLst>
          </a:custGeom>
          <a:solidFill>
            <a:srgbClr val="CCECFF"/>
          </a:solidFill>
          <a:ln w="19050">
            <a:solidFill>
              <a:srgbClr val="0066CC"/>
            </a:solidFill>
            <a:round/>
            <a:headEnd/>
            <a:tailEnd/>
          </a:ln>
        </p:spPr>
        <p:txBody>
          <a:bodyPr wrap="none" lIns="104269" tIns="52135" rIns="104269" bIns="52135" anchor="ctr"/>
          <a:lstStyle/>
          <a:p>
            <a:endParaRPr lang="ru-RU"/>
          </a:p>
        </p:txBody>
      </p:sp>
      <p:sp>
        <p:nvSpPr>
          <p:cNvPr id="39959" name="Text Box 65"/>
          <p:cNvSpPr txBox="1">
            <a:spLocks noChangeArrowheads="1"/>
          </p:cNvSpPr>
          <p:nvPr/>
        </p:nvSpPr>
        <p:spPr bwMode="auto">
          <a:xfrm>
            <a:off x="636778" y="2824972"/>
            <a:ext cx="2261209" cy="306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2" tIns="45696" rIns="91392" bIns="45696">
            <a:spAutoFit/>
          </a:bodyPr>
          <a:lstStyle>
            <a:lvl1pPr defTabSz="7016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016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016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016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016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01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01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01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01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100" b="1" baseline="-25000">
                <a:solidFill>
                  <a:srgbClr val="00458E"/>
                </a:solidFill>
                <a:cs typeface="Arial" charset="0"/>
              </a:rPr>
              <a:t>productivity</a:t>
            </a:r>
            <a:endParaRPr lang="ru-RU" altLang="ru-RU" sz="2100" b="1" baseline="-25000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39960" name="AutoShape 66"/>
          <p:cNvSpPr>
            <a:spLocks noChangeArrowheads="1"/>
          </p:cNvSpPr>
          <p:nvPr/>
        </p:nvSpPr>
        <p:spPr bwMode="auto">
          <a:xfrm>
            <a:off x="2599091" y="3672113"/>
            <a:ext cx="6874594" cy="862895"/>
          </a:xfrm>
          <a:prstGeom prst="chevron">
            <a:avLst>
              <a:gd name="adj" fmla="val 0"/>
            </a:avLst>
          </a:prstGeom>
          <a:noFill/>
          <a:ln w="19050" algn="ctr">
            <a:solidFill>
              <a:srgbClr val="0066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05838" tIns="45696" rIns="53970" bIns="45696" anchor="ctr"/>
          <a:lstStyle>
            <a:lvl1pPr defTabSz="7985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100" baseline="-25000">
                <a:solidFill>
                  <a:srgbClr val="00458E"/>
                </a:solidFill>
                <a:cs typeface="Arial" charset="0"/>
              </a:rPr>
              <a:t>Manufacturing technological cells, providing the maximal return on assets, concentration of the same type of process stages</a:t>
            </a:r>
          </a:p>
        </p:txBody>
      </p:sp>
      <p:sp>
        <p:nvSpPr>
          <p:cNvPr id="39961" name="Freeform 24"/>
          <p:cNvSpPr>
            <a:spLocks/>
          </p:cNvSpPr>
          <p:nvPr/>
        </p:nvSpPr>
        <p:spPr bwMode="auto">
          <a:xfrm>
            <a:off x="683190" y="3780632"/>
            <a:ext cx="2181380" cy="647608"/>
          </a:xfrm>
          <a:custGeom>
            <a:avLst/>
            <a:gdLst>
              <a:gd name="T0" fmla="*/ 0 w 1920"/>
              <a:gd name="T1" fmla="*/ 0 h 2488"/>
              <a:gd name="T2" fmla="*/ 2147483647 w 1920"/>
              <a:gd name="T3" fmla="*/ 0 h 2488"/>
              <a:gd name="T4" fmla="*/ 2147483647 w 1920"/>
              <a:gd name="T5" fmla="*/ 2147483647 h 2488"/>
              <a:gd name="T6" fmla="*/ 2147483647 w 1920"/>
              <a:gd name="T7" fmla="*/ 2147483647 h 2488"/>
              <a:gd name="T8" fmla="*/ 0 w 1920"/>
              <a:gd name="T9" fmla="*/ 2147483647 h 24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0"/>
              <a:gd name="T16" fmla="*/ 0 h 2488"/>
              <a:gd name="T17" fmla="*/ 1920 w 1920"/>
              <a:gd name="T18" fmla="*/ 2488 h 24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0" h="2488">
                <a:moveTo>
                  <a:pt x="0" y="0"/>
                </a:moveTo>
                <a:lnTo>
                  <a:pt x="1676" y="0"/>
                </a:lnTo>
                <a:lnTo>
                  <a:pt x="1920" y="1244"/>
                </a:lnTo>
                <a:lnTo>
                  <a:pt x="1676" y="2488"/>
                </a:lnTo>
                <a:lnTo>
                  <a:pt x="0" y="2488"/>
                </a:lnTo>
              </a:path>
            </a:pathLst>
          </a:custGeom>
          <a:solidFill>
            <a:srgbClr val="CCECFF"/>
          </a:solidFill>
          <a:ln w="19050">
            <a:solidFill>
              <a:srgbClr val="0066CC"/>
            </a:solidFill>
            <a:round/>
            <a:headEnd/>
            <a:tailEnd/>
          </a:ln>
        </p:spPr>
        <p:txBody>
          <a:bodyPr wrap="none" lIns="104269" tIns="52135" rIns="104269" bIns="52135" anchor="ctr"/>
          <a:lstStyle/>
          <a:p>
            <a:endParaRPr lang="ru-RU"/>
          </a:p>
        </p:txBody>
      </p:sp>
      <p:sp>
        <p:nvSpPr>
          <p:cNvPr id="39962" name="Text Box 68"/>
          <p:cNvSpPr txBox="1">
            <a:spLocks noChangeArrowheads="1"/>
          </p:cNvSpPr>
          <p:nvPr/>
        </p:nvSpPr>
        <p:spPr bwMode="auto">
          <a:xfrm>
            <a:off x="683190" y="3904903"/>
            <a:ext cx="2105263" cy="30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2" tIns="45696" rIns="91392" bIns="45696">
            <a:spAutoFit/>
          </a:bodyPr>
          <a:lstStyle>
            <a:lvl1pPr defTabSz="7016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016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016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016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016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01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01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01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01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100" b="1" baseline="-25000">
                <a:solidFill>
                  <a:srgbClr val="00458E"/>
                </a:solidFill>
                <a:cs typeface="Arial" charset="0"/>
              </a:rPr>
              <a:t>compactness</a:t>
            </a:r>
            <a:endParaRPr lang="ru-RU" altLang="ru-RU" sz="2100" b="1" baseline="-25000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39963" name="Line 14"/>
          <p:cNvSpPr>
            <a:spLocks noChangeShapeType="1"/>
          </p:cNvSpPr>
          <p:nvPr/>
        </p:nvSpPr>
        <p:spPr bwMode="auto">
          <a:xfrm>
            <a:off x="3807668" y="5051344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69" tIns="52135" rIns="104269" bIns="52135"/>
          <a:lstStyle/>
          <a:p>
            <a:endParaRPr lang="ru-RU"/>
          </a:p>
        </p:txBody>
      </p:sp>
      <p:sp>
        <p:nvSpPr>
          <p:cNvPr id="39964" name="Line 15"/>
          <p:cNvSpPr>
            <a:spLocks noChangeShapeType="1"/>
          </p:cNvSpPr>
          <p:nvPr/>
        </p:nvSpPr>
        <p:spPr bwMode="auto">
          <a:xfrm>
            <a:off x="5829388" y="5051344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69" tIns="52135" rIns="104269" bIns="52135"/>
          <a:lstStyle/>
          <a:p>
            <a:endParaRPr lang="ru-RU"/>
          </a:p>
        </p:txBody>
      </p:sp>
      <p:sp>
        <p:nvSpPr>
          <p:cNvPr id="39965" name="Line 24"/>
          <p:cNvSpPr>
            <a:spLocks noChangeShapeType="1"/>
          </p:cNvSpPr>
          <p:nvPr/>
        </p:nvSpPr>
        <p:spPr bwMode="auto">
          <a:xfrm>
            <a:off x="3807668" y="5051344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69" tIns="52135" rIns="104269" bIns="52135"/>
          <a:lstStyle/>
          <a:p>
            <a:endParaRPr lang="ru-RU"/>
          </a:p>
        </p:txBody>
      </p:sp>
      <p:sp>
        <p:nvSpPr>
          <p:cNvPr id="39966" name="Line 25"/>
          <p:cNvSpPr>
            <a:spLocks noChangeShapeType="1"/>
          </p:cNvSpPr>
          <p:nvPr/>
        </p:nvSpPr>
        <p:spPr bwMode="auto">
          <a:xfrm>
            <a:off x="5829388" y="5051344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69" tIns="52135" rIns="104269" bIns="52135"/>
          <a:lstStyle/>
          <a:p>
            <a:endParaRPr lang="ru-RU"/>
          </a:p>
        </p:txBody>
      </p:sp>
      <p:sp>
        <p:nvSpPr>
          <p:cNvPr id="39967" name="Line 34"/>
          <p:cNvSpPr>
            <a:spLocks noChangeShapeType="1"/>
          </p:cNvSpPr>
          <p:nvPr/>
        </p:nvSpPr>
        <p:spPr bwMode="auto">
          <a:xfrm>
            <a:off x="3807668" y="5051344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69" tIns="52135" rIns="104269" bIns="52135"/>
          <a:lstStyle/>
          <a:p>
            <a:endParaRPr lang="ru-RU"/>
          </a:p>
        </p:txBody>
      </p:sp>
      <p:sp>
        <p:nvSpPr>
          <p:cNvPr id="39968" name="Line 35"/>
          <p:cNvSpPr>
            <a:spLocks noChangeShapeType="1"/>
          </p:cNvSpPr>
          <p:nvPr/>
        </p:nvSpPr>
        <p:spPr bwMode="auto">
          <a:xfrm>
            <a:off x="5829388" y="5051344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69" tIns="52135" rIns="104269" bIns="52135"/>
          <a:lstStyle/>
          <a:p>
            <a:endParaRPr lang="ru-RU"/>
          </a:p>
        </p:txBody>
      </p:sp>
      <p:sp>
        <p:nvSpPr>
          <p:cNvPr id="39969" name="Line 14"/>
          <p:cNvSpPr>
            <a:spLocks noChangeShapeType="1"/>
          </p:cNvSpPr>
          <p:nvPr/>
        </p:nvSpPr>
        <p:spPr bwMode="auto">
          <a:xfrm>
            <a:off x="3807668" y="5051344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69" tIns="52135" rIns="104269" bIns="52135"/>
          <a:lstStyle/>
          <a:p>
            <a:endParaRPr lang="ru-RU"/>
          </a:p>
        </p:txBody>
      </p:sp>
      <p:sp>
        <p:nvSpPr>
          <p:cNvPr id="39970" name="Line 15"/>
          <p:cNvSpPr>
            <a:spLocks noChangeShapeType="1"/>
          </p:cNvSpPr>
          <p:nvPr/>
        </p:nvSpPr>
        <p:spPr bwMode="auto">
          <a:xfrm>
            <a:off x="5829388" y="5051344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69" tIns="52135" rIns="104269" bIns="52135"/>
          <a:lstStyle/>
          <a:p>
            <a:endParaRPr lang="ru-RU"/>
          </a:p>
        </p:txBody>
      </p:sp>
      <p:sp>
        <p:nvSpPr>
          <p:cNvPr id="39971" name="Line 24"/>
          <p:cNvSpPr>
            <a:spLocks noChangeShapeType="1"/>
          </p:cNvSpPr>
          <p:nvPr/>
        </p:nvSpPr>
        <p:spPr bwMode="auto">
          <a:xfrm>
            <a:off x="3807668" y="5051344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69" tIns="52135" rIns="104269" bIns="52135"/>
          <a:lstStyle/>
          <a:p>
            <a:endParaRPr lang="ru-RU"/>
          </a:p>
        </p:txBody>
      </p:sp>
      <p:sp>
        <p:nvSpPr>
          <p:cNvPr id="39972" name="Line 25"/>
          <p:cNvSpPr>
            <a:spLocks noChangeShapeType="1"/>
          </p:cNvSpPr>
          <p:nvPr/>
        </p:nvSpPr>
        <p:spPr bwMode="auto">
          <a:xfrm>
            <a:off x="5829388" y="5051344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69" tIns="52135" rIns="104269" bIns="52135"/>
          <a:lstStyle/>
          <a:p>
            <a:endParaRPr lang="ru-RU"/>
          </a:p>
        </p:txBody>
      </p:sp>
      <p:sp>
        <p:nvSpPr>
          <p:cNvPr id="39973" name="Line 34"/>
          <p:cNvSpPr>
            <a:spLocks noChangeShapeType="1"/>
          </p:cNvSpPr>
          <p:nvPr/>
        </p:nvSpPr>
        <p:spPr bwMode="auto">
          <a:xfrm>
            <a:off x="3807668" y="5051344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69" tIns="52135" rIns="104269" bIns="52135"/>
          <a:lstStyle/>
          <a:p>
            <a:endParaRPr lang="ru-RU"/>
          </a:p>
        </p:txBody>
      </p:sp>
      <p:sp>
        <p:nvSpPr>
          <p:cNvPr id="39974" name="Line 35"/>
          <p:cNvSpPr>
            <a:spLocks noChangeShapeType="1"/>
          </p:cNvSpPr>
          <p:nvPr/>
        </p:nvSpPr>
        <p:spPr bwMode="auto">
          <a:xfrm>
            <a:off x="5829388" y="5051344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69" tIns="52135" rIns="104269" bIns="52135"/>
          <a:lstStyle/>
          <a:p>
            <a:endParaRPr lang="ru-RU"/>
          </a:p>
        </p:txBody>
      </p:sp>
      <p:sp>
        <p:nvSpPr>
          <p:cNvPr id="39975" name="AutoShape 82"/>
          <p:cNvSpPr>
            <a:spLocks noChangeArrowheads="1"/>
          </p:cNvSpPr>
          <p:nvPr/>
        </p:nvSpPr>
        <p:spPr bwMode="auto">
          <a:xfrm>
            <a:off x="2599091" y="4788801"/>
            <a:ext cx="6874594" cy="901401"/>
          </a:xfrm>
          <a:prstGeom prst="chevron">
            <a:avLst>
              <a:gd name="adj" fmla="val 0"/>
            </a:avLst>
          </a:prstGeom>
          <a:noFill/>
          <a:ln w="19050" algn="ctr">
            <a:solidFill>
              <a:srgbClr val="0066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05838" tIns="45696" rIns="53970" bIns="45696" anchor="ctr"/>
          <a:lstStyle>
            <a:lvl1pPr defTabSz="7985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100" baseline="-25000">
                <a:solidFill>
                  <a:srgbClr val="00458E"/>
                </a:solidFill>
                <a:cs typeface="Arial" charset="0"/>
              </a:rPr>
              <a:t>Energy-saving technologies, work materials with minimal allowances, modern materials (high depth of hardening steel, low-cost-alloy and low-carbon steel with increased formability, strength, durability)</a:t>
            </a:r>
            <a:endParaRPr lang="ru-RU" altLang="ru-RU" sz="2100" baseline="-25000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39976" name="Freeform 24"/>
          <p:cNvSpPr>
            <a:spLocks/>
          </p:cNvSpPr>
          <p:nvPr/>
        </p:nvSpPr>
        <p:spPr bwMode="auto">
          <a:xfrm>
            <a:off x="685046" y="4907820"/>
            <a:ext cx="2181379" cy="647608"/>
          </a:xfrm>
          <a:custGeom>
            <a:avLst/>
            <a:gdLst>
              <a:gd name="T0" fmla="*/ 0 w 1920"/>
              <a:gd name="T1" fmla="*/ 0 h 2488"/>
              <a:gd name="T2" fmla="*/ 2147483647 w 1920"/>
              <a:gd name="T3" fmla="*/ 0 h 2488"/>
              <a:gd name="T4" fmla="*/ 2147483647 w 1920"/>
              <a:gd name="T5" fmla="*/ 2147483647 h 2488"/>
              <a:gd name="T6" fmla="*/ 2147483647 w 1920"/>
              <a:gd name="T7" fmla="*/ 2147483647 h 2488"/>
              <a:gd name="T8" fmla="*/ 0 w 1920"/>
              <a:gd name="T9" fmla="*/ 2147483647 h 24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0"/>
              <a:gd name="T16" fmla="*/ 0 h 2488"/>
              <a:gd name="T17" fmla="*/ 1920 w 1920"/>
              <a:gd name="T18" fmla="*/ 2488 h 24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0" h="2488">
                <a:moveTo>
                  <a:pt x="0" y="0"/>
                </a:moveTo>
                <a:lnTo>
                  <a:pt x="1676" y="0"/>
                </a:lnTo>
                <a:lnTo>
                  <a:pt x="1920" y="1244"/>
                </a:lnTo>
                <a:lnTo>
                  <a:pt x="1676" y="2488"/>
                </a:lnTo>
                <a:lnTo>
                  <a:pt x="0" y="2488"/>
                </a:lnTo>
              </a:path>
            </a:pathLst>
          </a:custGeom>
          <a:solidFill>
            <a:srgbClr val="CCECFF"/>
          </a:solidFill>
          <a:ln w="19050">
            <a:solidFill>
              <a:srgbClr val="0066CC"/>
            </a:solidFill>
            <a:round/>
            <a:headEnd/>
            <a:tailEnd/>
          </a:ln>
        </p:spPr>
        <p:txBody>
          <a:bodyPr wrap="none" lIns="104269" tIns="52135" rIns="104269" bIns="52135" anchor="ctr"/>
          <a:lstStyle/>
          <a:p>
            <a:endParaRPr lang="ru-RU"/>
          </a:p>
        </p:txBody>
      </p:sp>
      <p:sp>
        <p:nvSpPr>
          <p:cNvPr id="39977" name="Text Box 84"/>
          <p:cNvSpPr txBox="1">
            <a:spLocks noChangeArrowheads="1"/>
          </p:cNvSpPr>
          <p:nvPr/>
        </p:nvSpPr>
        <p:spPr bwMode="auto">
          <a:xfrm>
            <a:off x="685047" y="4913071"/>
            <a:ext cx="2105263" cy="52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2" tIns="45696" rIns="91392" bIns="45696">
            <a:spAutoFit/>
          </a:bodyPr>
          <a:lstStyle>
            <a:lvl1pPr defTabSz="7016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016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016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016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016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01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01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01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01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b="1">
                <a:solidFill>
                  <a:srgbClr val="00458E"/>
                </a:solidFill>
                <a:cs typeface="Arial" charset="0"/>
              </a:rPr>
              <a:t>energy  and resource efficiency</a:t>
            </a:r>
            <a:endParaRPr lang="ru-RU" altLang="ru-RU" sz="1400" b="1" baseline="-25000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39978" name="Line 14"/>
          <p:cNvSpPr>
            <a:spLocks noChangeShapeType="1"/>
          </p:cNvSpPr>
          <p:nvPr/>
        </p:nvSpPr>
        <p:spPr bwMode="auto">
          <a:xfrm>
            <a:off x="3807668" y="619428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69" tIns="52135" rIns="104269" bIns="52135"/>
          <a:lstStyle/>
          <a:p>
            <a:endParaRPr lang="ru-RU"/>
          </a:p>
        </p:txBody>
      </p:sp>
      <p:sp>
        <p:nvSpPr>
          <p:cNvPr id="39979" name="Line 15"/>
          <p:cNvSpPr>
            <a:spLocks noChangeShapeType="1"/>
          </p:cNvSpPr>
          <p:nvPr/>
        </p:nvSpPr>
        <p:spPr bwMode="auto">
          <a:xfrm>
            <a:off x="5829388" y="619428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69" tIns="52135" rIns="104269" bIns="52135"/>
          <a:lstStyle/>
          <a:p>
            <a:endParaRPr lang="ru-RU"/>
          </a:p>
        </p:txBody>
      </p:sp>
      <p:sp>
        <p:nvSpPr>
          <p:cNvPr id="39980" name="Line 24"/>
          <p:cNvSpPr>
            <a:spLocks noChangeShapeType="1"/>
          </p:cNvSpPr>
          <p:nvPr/>
        </p:nvSpPr>
        <p:spPr bwMode="auto">
          <a:xfrm>
            <a:off x="3807668" y="619428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69" tIns="52135" rIns="104269" bIns="52135"/>
          <a:lstStyle/>
          <a:p>
            <a:endParaRPr lang="ru-RU"/>
          </a:p>
        </p:txBody>
      </p:sp>
      <p:sp>
        <p:nvSpPr>
          <p:cNvPr id="39981" name="Line 25"/>
          <p:cNvSpPr>
            <a:spLocks noChangeShapeType="1"/>
          </p:cNvSpPr>
          <p:nvPr/>
        </p:nvSpPr>
        <p:spPr bwMode="auto">
          <a:xfrm>
            <a:off x="5829388" y="619428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69" tIns="52135" rIns="104269" bIns="52135"/>
          <a:lstStyle/>
          <a:p>
            <a:endParaRPr lang="ru-RU"/>
          </a:p>
        </p:txBody>
      </p:sp>
      <p:sp>
        <p:nvSpPr>
          <p:cNvPr id="39982" name="Line 34"/>
          <p:cNvSpPr>
            <a:spLocks noChangeShapeType="1"/>
          </p:cNvSpPr>
          <p:nvPr/>
        </p:nvSpPr>
        <p:spPr bwMode="auto">
          <a:xfrm>
            <a:off x="3807668" y="619428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69" tIns="52135" rIns="104269" bIns="52135"/>
          <a:lstStyle/>
          <a:p>
            <a:endParaRPr lang="ru-RU"/>
          </a:p>
        </p:txBody>
      </p:sp>
      <p:sp>
        <p:nvSpPr>
          <p:cNvPr id="39983" name="Line 35"/>
          <p:cNvSpPr>
            <a:spLocks noChangeShapeType="1"/>
          </p:cNvSpPr>
          <p:nvPr/>
        </p:nvSpPr>
        <p:spPr bwMode="auto">
          <a:xfrm>
            <a:off x="5829388" y="619428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69" tIns="52135" rIns="104269" bIns="52135"/>
          <a:lstStyle/>
          <a:p>
            <a:endParaRPr lang="ru-RU"/>
          </a:p>
        </p:txBody>
      </p:sp>
      <p:sp>
        <p:nvSpPr>
          <p:cNvPr id="39984" name="Line 14"/>
          <p:cNvSpPr>
            <a:spLocks noChangeShapeType="1"/>
          </p:cNvSpPr>
          <p:nvPr/>
        </p:nvSpPr>
        <p:spPr bwMode="auto">
          <a:xfrm>
            <a:off x="3807668" y="619428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69" tIns="52135" rIns="104269" bIns="52135"/>
          <a:lstStyle/>
          <a:p>
            <a:endParaRPr lang="ru-RU"/>
          </a:p>
        </p:txBody>
      </p:sp>
      <p:sp>
        <p:nvSpPr>
          <p:cNvPr id="39985" name="Line 15"/>
          <p:cNvSpPr>
            <a:spLocks noChangeShapeType="1"/>
          </p:cNvSpPr>
          <p:nvPr/>
        </p:nvSpPr>
        <p:spPr bwMode="auto">
          <a:xfrm>
            <a:off x="5829388" y="619428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69" tIns="52135" rIns="104269" bIns="52135"/>
          <a:lstStyle/>
          <a:p>
            <a:endParaRPr lang="ru-RU"/>
          </a:p>
        </p:txBody>
      </p:sp>
      <p:sp>
        <p:nvSpPr>
          <p:cNvPr id="39986" name="Line 24"/>
          <p:cNvSpPr>
            <a:spLocks noChangeShapeType="1"/>
          </p:cNvSpPr>
          <p:nvPr/>
        </p:nvSpPr>
        <p:spPr bwMode="auto">
          <a:xfrm>
            <a:off x="3807668" y="619428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69" tIns="52135" rIns="104269" bIns="52135"/>
          <a:lstStyle/>
          <a:p>
            <a:endParaRPr lang="ru-RU"/>
          </a:p>
        </p:txBody>
      </p:sp>
      <p:sp>
        <p:nvSpPr>
          <p:cNvPr id="39987" name="Line 25"/>
          <p:cNvSpPr>
            <a:spLocks noChangeShapeType="1"/>
          </p:cNvSpPr>
          <p:nvPr/>
        </p:nvSpPr>
        <p:spPr bwMode="auto">
          <a:xfrm>
            <a:off x="5829388" y="619428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69" tIns="52135" rIns="104269" bIns="52135"/>
          <a:lstStyle/>
          <a:p>
            <a:endParaRPr lang="ru-RU"/>
          </a:p>
        </p:txBody>
      </p:sp>
      <p:sp>
        <p:nvSpPr>
          <p:cNvPr id="39988" name="Line 34"/>
          <p:cNvSpPr>
            <a:spLocks noChangeShapeType="1"/>
          </p:cNvSpPr>
          <p:nvPr/>
        </p:nvSpPr>
        <p:spPr bwMode="auto">
          <a:xfrm>
            <a:off x="3807668" y="619428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69" tIns="52135" rIns="104269" bIns="52135"/>
          <a:lstStyle/>
          <a:p>
            <a:endParaRPr lang="ru-RU"/>
          </a:p>
        </p:txBody>
      </p:sp>
      <p:sp>
        <p:nvSpPr>
          <p:cNvPr id="39989" name="Line 35"/>
          <p:cNvSpPr>
            <a:spLocks noChangeShapeType="1"/>
          </p:cNvSpPr>
          <p:nvPr/>
        </p:nvSpPr>
        <p:spPr bwMode="auto">
          <a:xfrm>
            <a:off x="5829388" y="619428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69" tIns="52135" rIns="104269" bIns="52135"/>
          <a:lstStyle/>
          <a:p>
            <a:endParaRPr lang="ru-RU"/>
          </a:p>
        </p:txBody>
      </p:sp>
      <p:sp>
        <p:nvSpPr>
          <p:cNvPr id="39990" name="AutoShape 97"/>
          <p:cNvSpPr>
            <a:spLocks noChangeArrowheads="1"/>
          </p:cNvSpPr>
          <p:nvPr/>
        </p:nvSpPr>
        <p:spPr bwMode="auto">
          <a:xfrm>
            <a:off x="2599091" y="5931742"/>
            <a:ext cx="6874594" cy="785881"/>
          </a:xfrm>
          <a:prstGeom prst="chevron">
            <a:avLst>
              <a:gd name="adj" fmla="val 0"/>
            </a:avLst>
          </a:prstGeom>
          <a:noFill/>
          <a:ln w="19050" algn="ctr">
            <a:solidFill>
              <a:srgbClr val="0066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05838" tIns="45696" rIns="53970" bIns="45696"/>
          <a:lstStyle>
            <a:lvl1pPr defTabSz="7985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100" baseline="-25000">
                <a:solidFill>
                  <a:srgbClr val="00458E"/>
                </a:solidFill>
                <a:cs typeface="Arial" charset="0"/>
              </a:rPr>
              <a:t>Computer aided design systems to design production stage modeling</a:t>
            </a:r>
            <a:r>
              <a:rPr lang="en-US" altLang="ru-RU" sz="2100">
                <a:solidFill>
                  <a:srgbClr val="00458E"/>
                </a:solidFill>
                <a:cs typeface="Arial" charset="0"/>
              </a:rPr>
              <a:t> </a:t>
            </a:r>
            <a:r>
              <a:rPr lang="en-US" altLang="ru-RU" sz="2100" baseline="-25000">
                <a:solidFill>
                  <a:srgbClr val="00458E"/>
                </a:solidFill>
                <a:cs typeface="Arial" charset="0"/>
              </a:rPr>
              <a:t>involving process simulators and production simulators</a:t>
            </a:r>
            <a:endParaRPr lang="ru-RU" altLang="ru-RU" sz="2100" baseline="-25000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39991" name="Freeform 24"/>
          <p:cNvSpPr>
            <a:spLocks/>
          </p:cNvSpPr>
          <p:nvPr/>
        </p:nvSpPr>
        <p:spPr bwMode="auto">
          <a:xfrm>
            <a:off x="685046" y="5989501"/>
            <a:ext cx="2181379" cy="649359"/>
          </a:xfrm>
          <a:custGeom>
            <a:avLst/>
            <a:gdLst>
              <a:gd name="T0" fmla="*/ 0 w 1920"/>
              <a:gd name="T1" fmla="*/ 0 h 2488"/>
              <a:gd name="T2" fmla="*/ 2147483647 w 1920"/>
              <a:gd name="T3" fmla="*/ 0 h 2488"/>
              <a:gd name="T4" fmla="*/ 2147483647 w 1920"/>
              <a:gd name="T5" fmla="*/ 2147483647 h 2488"/>
              <a:gd name="T6" fmla="*/ 2147483647 w 1920"/>
              <a:gd name="T7" fmla="*/ 2147483647 h 2488"/>
              <a:gd name="T8" fmla="*/ 0 w 1920"/>
              <a:gd name="T9" fmla="*/ 2147483647 h 24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0"/>
              <a:gd name="T16" fmla="*/ 0 h 2488"/>
              <a:gd name="T17" fmla="*/ 1920 w 1920"/>
              <a:gd name="T18" fmla="*/ 2488 h 24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0" h="2488">
                <a:moveTo>
                  <a:pt x="0" y="0"/>
                </a:moveTo>
                <a:lnTo>
                  <a:pt x="1676" y="0"/>
                </a:lnTo>
                <a:lnTo>
                  <a:pt x="1920" y="1244"/>
                </a:lnTo>
                <a:lnTo>
                  <a:pt x="1676" y="2488"/>
                </a:lnTo>
                <a:lnTo>
                  <a:pt x="0" y="2488"/>
                </a:lnTo>
              </a:path>
            </a:pathLst>
          </a:custGeom>
          <a:solidFill>
            <a:srgbClr val="CCECFF"/>
          </a:solidFill>
          <a:ln w="19050">
            <a:solidFill>
              <a:srgbClr val="0066CC"/>
            </a:solidFill>
            <a:round/>
            <a:headEnd/>
            <a:tailEnd/>
          </a:ln>
        </p:spPr>
        <p:txBody>
          <a:bodyPr wrap="none" lIns="104269" tIns="52135" rIns="104269" bIns="52135" anchor="ctr"/>
          <a:lstStyle/>
          <a:p>
            <a:endParaRPr lang="ru-RU"/>
          </a:p>
        </p:txBody>
      </p:sp>
      <p:sp>
        <p:nvSpPr>
          <p:cNvPr id="39992" name="Text Box 99"/>
          <p:cNvSpPr txBox="1">
            <a:spLocks noChangeArrowheads="1"/>
          </p:cNvSpPr>
          <p:nvPr/>
        </p:nvSpPr>
        <p:spPr bwMode="auto">
          <a:xfrm>
            <a:off x="685047" y="6082267"/>
            <a:ext cx="2105263" cy="30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2" tIns="45696" rIns="91392" bIns="45696">
            <a:spAutoFit/>
          </a:bodyPr>
          <a:lstStyle>
            <a:lvl1pPr defTabSz="7016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016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016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016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016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01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01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01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01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100" b="1" baseline="-25000">
                <a:solidFill>
                  <a:srgbClr val="00458E"/>
                </a:solidFill>
                <a:cs typeface="Arial" charset="0"/>
              </a:rPr>
              <a:t>IT</a:t>
            </a:r>
            <a:endParaRPr lang="ru-RU" altLang="ru-RU" sz="2100" b="1" baseline="-25000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39993" name="Picture 2"/>
          <p:cNvSpPr>
            <a:spLocks noChangeAspect="1" noChangeArrowheads="1"/>
          </p:cNvSpPr>
          <p:nvPr/>
        </p:nvSpPr>
        <p:spPr bwMode="auto">
          <a:xfrm>
            <a:off x="8602990" y="3672113"/>
            <a:ext cx="1496333" cy="87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39994" name="Picture 2"/>
          <p:cNvSpPr>
            <a:spLocks noChangeAspect="1" noChangeArrowheads="1"/>
          </p:cNvSpPr>
          <p:nvPr/>
        </p:nvSpPr>
        <p:spPr bwMode="auto">
          <a:xfrm>
            <a:off x="8541725" y="2590433"/>
            <a:ext cx="1557597" cy="96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39995" name="Picture 107"/>
          <p:cNvSpPr>
            <a:spLocks noChangeAspect="1" noChangeArrowheads="1"/>
          </p:cNvSpPr>
          <p:nvPr/>
        </p:nvSpPr>
        <p:spPr bwMode="auto">
          <a:xfrm>
            <a:off x="8604847" y="5905487"/>
            <a:ext cx="1494476" cy="925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39996" name="Picture 108" descr="CIMG0646"/>
          <p:cNvSpPr>
            <a:spLocks noChangeAspect="1" noChangeArrowheads="1"/>
          </p:cNvSpPr>
          <p:nvPr/>
        </p:nvSpPr>
        <p:spPr bwMode="auto">
          <a:xfrm>
            <a:off x="8602990" y="4753795"/>
            <a:ext cx="1496333" cy="92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</p:spTree>
    <p:extLst>
      <p:ext uri="{BB962C8B-B14F-4D97-AF65-F5344CB8AC3E}">
        <p14:creationId xmlns:p14="http://schemas.microsoft.com/office/powerpoint/2010/main" val="32690704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TextBox 6"/>
          <p:cNvSpPr txBox="1">
            <a:spLocks noChangeArrowheads="1"/>
          </p:cNvSpPr>
          <p:nvPr/>
        </p:nvSpPr>
        <p:spPr bwMode="auto">
          <a:xfrm>
            <a:off x="657198" y="1065929"/>
            <a:ext cx="9683468" cy="33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QUALITY AWARDS</a:t>
            </a:r>
            <a:endParaRPr lang="ru-RU" altLang="ru-RU" sz="1600" b="1">
              <a:solidFill>
                <a:srgbClr val="00458E"/>
              </a:solidFill>
              <a:cs typeface="Arial" charset="0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738885" y="1547259"/>
          <a:ext cx="9360438" cy="3757881"/>
        </p:xfrm>
        <a:graphic>
          <a:graphicData uri="http://schemas.openxmlformats.org/drawingml/2006/table">
            <a:tbl>
              <a:tblPr/>
              <a:tblGrid>
                <a:gridCol w="995080"/>
                <a:gridCol w="8365358"/>
              </a:tblGrid>
              <a:tr h="7023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58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2004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458E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619" marR="109619" marT="48726" marB="48726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58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Competition for the award of the Government of the Russian Federation in the field of quality, awarding the title </a:t>
                      </a:r>
                      <a:r>
                        <a:rPr kumimoji="0" lang="en-US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58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“The Award Winner of the Competition For the Prize of the Government of the Russian Federation in the field of quality in 2004“</a:t>
                      </a:r>
                    </a:p>
                  </a:txBody>
                  <a:tcPr marL="109619" marR="109619" marT="48726" marB="48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7023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58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2005</a:t>
                      </a:r>
                      <a:endParaRPr kumimoji="0" lang="ru-RU" alt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58E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619" marR="109619" marT="48726" marB="48726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104298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104298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104298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10429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10429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10429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58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Competition for the award of the Government of the Russian Federation in the field of quality, </a:t>
                      </a:r>
                      <a:r>
                        <a:rPr kumimoji="0" lang="en-US" alt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58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Laureate of The Award of the Government of the Russian Federation in the field of quality</a:t>
                      </a:r>
                      <a:endParaRPr kumimoji="0" lang="ru-RU" altLang="ru-RU" sz="13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458E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09619" marR="109619" marT="48726" marB="48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6301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58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2007</a:t>
                      </a:r>
                      <a:endParaRPr kumimoji="0" lang="ru-RU" alt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58E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619" marR="109619" marT="48726" marB="48726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58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Russian Quality Assembly (The award founder – Centre for Marketing and Management (CMM), Switzerland), “Golden Quality Certificate” winner</a:t>
                      </a:r>
                    </a:p>
                  </a:txBody>
                  <a:tcPr marL="109619" marR="109619" marT="48726" marB="48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7023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58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</a:t>
                      </a:r>
                      <a:r>
                        <a:rPr kumimoji="0" lang="ru-RU" alt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58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109619" marR="109619" marT="48726" marB="48726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58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European fund of quality management (EFQM)</a:t>
                      </a:r>
                      <a:r>
                        <a:rPr kumimoji="0" lang="en-US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58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Certificate. The document officially confirms the </a:t>
                      </a:r>
                      <a:r>
                        <a:rPr kumimoji="0" lang="en-US" alt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58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achievement by KAMAZ of the highest grade of “Recognized for excellence – 5 stars” </a:t>
                      </a:r>
                      <a:r>
                        <a:rPr kumimoji="0" lang="en-US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58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and also puts the company on the register of successful companies of Europe.</a:t>
                      </a:r>
                    </a:p>
                  </a:txBody>
                  <a:tcPr marL="109619" marR="109619" marT="48726" marB="48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198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58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2013</a:t>
                      </a:r>
                    </a:p>
                  </a:txBody>
                  <a:tcPr marL="109619" marR="109619" marT="48726" marB="48726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58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European Fund of Quality Management (EFQM) Certificate. The document officially verifies the </a:t>
                      </a:r>
                      <a:r>
                        <a:rPr kumimoji="0" lang="en-US" alt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58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achievement of the highest grade of “Recognized for excellence – 5 stars” by KAMAZ</a:t>
                      </a:r>
                    </a:p>
                  </a:txBody>
                  <a:tcPr marL="109619" marR="109619" marT="48726" marB="48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5007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58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2013</a:t>
                      </a:r>
                    </a:p>
                  </a:txBody>
                  <a:tcPr marL="109619" marR="109619" marT="48726" marB="48726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58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r>
                        <a:rPr kumimoji="0" lang="en-US" altLang="ru-RU" sz="13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458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th</a:t>
                      </a:r>
                      <a:r>
                        <a:rPr kumimoji="0" lang="en-US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58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International Quality Tournament</a:t>
                      </a:r>
                      <a:r>
                        <a:rPr kumimoji="0" lang="ru-RU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58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58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of Central and Eastern European Countries, </a:t>
                      </a:r>
                      <a:r>
                        <a:rPr kumimoji="0" lang="en-US" alt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58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the winner of the International Quality Tournament of Central and Eastern European countries</a:t>
                      </a:r>
                    </a:p>
                  </a:txBody>
                  <a:tcPr marL="109619" marR="109619" marT="48726" marB="48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25260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Заголовок 1"/>
          <p:cNvSpPr txBox="1">
            <a:spLocks/>
          </p:cNvSpPr>
          <p:nvPr/>
        </p:nvSpPr>
        <p:spPr bwMode="auto">
          <a:xfrm>
            <a:off x="5745846" y="1116687"/>
            <a:ext cx="4631950" cy="121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00458E"/>
                </a:solidFill>
                <a:cs typeface="Arial" charset="0"/>
              </a:rPr>
              <a:t>Actual truck market share for product segment in Russia </a:t>
            </a:r>
            <a:r>
              <a:rPr lang="ru-RU" altLang="ru-RU" sz="1800" b="1">
                <a:solidFill>
                  <a:srgbClr val="00458E"/>
                </a:solidFill>
                <a:cs typeface="Arial" charset="0"/>
              </a:rPr>
              <a:t>(14-40 </a:t>
            </a:r>
            <a:r>
              <a:rPr lang="en-US" altLang="ru-RU" sz="1800" b="1">
                <a:solidFill>
                  <a:srgbClr val="00458E"/>
                </a:solidFill>
                <a:cs typeface="Arial" charset="0"/>
              </a:rPr>
              <a:t>T</a:t>
            </a:r>
            <a:r>
              <a:rPr lang="ru-RU" altLang="ru-RU" sz="1800" b="1">
                <a:solidFill>
                  <a:srgbClr val="00458E"/>
                </a:solidFill>
                <a:cs typeface="Arial" charset="0"/>
              </a:rPr>
              <a:t>)</a:t>
            </a:r>
            <a:r>
              <a:rPr lang="en-US" altLang="ru-RU" sz="1800" b="1">
                <a:solidFill>
                  <a:srgbClr val="00458E"/>
                </a:solidFill>
                <a:cs typeface="Arial" charset="0"/>
              </a:rPr>
              <a:t> </a:t>
            </a:r>
            <a:endParaRPr lang="ru-RU" altLang="ru-RU" sz="1800" b="1">
              <a:solidFill>
                <a:srgbClr val="00458E"/>
              </a:solidFill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00458E"/>
                </a:solidFill>
                <a:cs typeface="Arial" charset="0"/>
              </a:rPr>
              <a:t>201</a:t>
            </a:r>
            <a:r>
              <a:rPr lang="ru-RU" altLang="ru-RU" sz="1800" b="1">
                <a:solidFill>
                  <a:srgbClr val="00458E"/>
                </a:solidFill>
                <a:cs typeface="Arial" charset="0"/>
              </a:rPr>
              <a:t>5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 b="1">
              <a:solidFill>
                <a:srgbClr val="00458E"/>
              </a:solidFill>
              <a:cs typeface="Arial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547852" y="2193117"/>
          <a:ext cx="3026084" cy="3562549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155388"/>
                <a:gridCol w="870696"/>
              </a:tblGrid>
              <a:tr h="7130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Technological tractor truck</a:t>
                      </a:r>
                      <a:r>
                        <a:rPr kumimoji="0" lang="ru-RU" alt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(65116, 44108)  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811" marR="7811" marT="7365" marB="0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itchFamily="34" charset="0"/>
                        </a:rPr>
                        <a:t>51%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ru-RU" sz="18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itchFamily="34" charset="0"/>
                        </a:rPr>
                        <a:t> 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</a:txBody>
                  <a:tcPr marL="8911" marR="8911" marT="8401" marB="0"/>
                </a:tc>
              </a:tr>
              <a:tr h="5557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Long haul tractor truck </a:t>
                      </a:r>
                      <a:endParaRPr kumimoji="0" lang="ru-RU" altLang="ru-RU" sz="1500" u="none" strike="noStrike" cap="none" normalizeH="0" baseline="0" dirty="0" smtClean="0">
                        <a:ln>
                          <a:noFill/>
                        </a:ln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(5460, 6460)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811" marR="7811" marT="7365" marB="0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itchFamily="34" charset="0"/>
                        </a:rPr>
                        <a:t>28%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ru-RU" sz="18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itchFamily="34" charset="0"/>
                        </a:rPr>
                        <a:t> 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</a:txBody>
                  <a:tcPr marL="8911" marR="8911" marT="8401" marB="0"/>
                </a:tc>
              </a:tr>
              <a:tr h="5557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High sided</a:t>
                      </a:r>
                      <a:r>
                        <a:rPr kumimoji="0" lang="ru-RU" alt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alt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non-AWD</a:t>
                      </a:r>
                      <a:r>
                        <a:rPr kumimoji="0" lang="ru-RU" alt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(65117, 43253)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811" marR="7811" marT="7365" marB="0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itchFamily="34" charset="0"/>
                        </a:rPr>
                        <a:t>66%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</a:txBody>
                  <a:tcPr marL="8911" marR="8911" marT="8401" marB="0"/>
                </a:tc>
              </a:tr>
              <a:tr h="5460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5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High sided</a:t>
                      </a:r>
                      <a:r>
                        <a:rPr kumimoji="0" lang="ru-RU" altLang="ru-RU" sz="15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altLang="ru-RU" sz="15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AWD</a:t>
                      </a:r>
                      <a:r>
                        <a:rPr kumimoji="0" lang="ru-RU" altLang="ru-RU" sz="15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(43114, 43118)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811" marR="7811" marT="7365" marB="0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itchFamily="34" charset="0"/>
                        </a:rPr>
                        <a:t>41%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ru-RU" sz="18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itchFamily="34" charset="0"/>
                        </a:rPr>
                        <a:t> 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</a:txBody>
                  <a:tcPr marL="8911" marR="8911" marT="8401" marB="0"/>
                </a:tc>
              </a:tr>
              <a:tr h="3483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5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Dump trucks</a:t>
                      </a:r>
                      <a:r>
                        <a:rPr kumimoji="0" lang="ru-RU" altLang="ru-RU" sz="15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811" marR="7811" marT="7365" marB="0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itchFamily="34" charset="0"/>
                        </a:rPr>
                        <a:t>81%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</a:txBody>
                  <a:tcPr marL="8911" marR="8911" marT="8401" marB="0"/>
                </a:tc>
              </a:tr>
              <a:tr h="8149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5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Chassis</a:t>
                      </a:r>
                      <a:r>
                        <a:rPr kumimoji="0" lang="ru-RU" altLang="ru-RU" sz="15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+ </a:t>
                      </a:r>
                      <a:r>
                        <a:rPr kumimoji="0" lang="en-US" altLang="ru-RU" sz="15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special vehicles  including AWD</a:t>
                      </a:r>
                      <a:r>
                        <a:rPr kumimoji="0" lang="ru-RU" altLang="ru-RU" sz="15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(</a:t>
                      </a:r>
                      <a:r>
                        <a:rPr kumimoji="0" lang="en-US" altLang="ru-RU" sz="15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lean-to</a:t>
                      </a:r>
                      <a:r>
                        <a:rPr kumimoji="0" lang="ru-RU" altLang="ru-RU" sz="15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)</a:t>
                      </a:r>
                      <a:endParaRPr kumimoji="0" lang="ru-RU" altLang="ru-RU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811" marR="7811" marT="7365" marB="0" horzOverflow="overflow"/>
                </a:tc>
                <a:tc>
                  <a:txBody>
                    <a:bodyPr/>
                    <a:lstStyle/>
                    <a:p>
                      <a:pPr marL="0" algn="ctr" defTabSz="1043056" rtl="0" eaLnBrk="1" fontAlgn="ctr" latinLnBrk="0" hangingPunct="1"/>
                      <a:r>
                        <a:rPr lang="ru-RU" sz="1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74%</a:t>
                      </a:r>
                    </a:p>
                    <a:p>
                      <a:pPr marL="0" algn="ctr" defTabSz="1043056" rtl="0" eaLnBrk="1" fontAlgn="ctr" latinLnBrk="0" hangingPunct="1"/>
                      <a:endParaRPr lang="ru-RU" sz="1800" u="none" strike="noStrike" kern="1200" dirty="0" smtClean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algn="ctr" defTabSz="1043056" rtl="0" eaLnBrk="1" fontAlgn="ctr" latinLnBrk="0" hangingPunct="1"/>
                      <a:r>
                        <a:rPr lang="ru-RU" sz="1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67%</a:t>
                      </a:r>
                    </a:p>
                  </a:txBody>
                  <a:tcPr marL="8911" marR="8911" marT="8401" marB="0"/>
                </a:tc>
              </a:tr>
            </a:tbl>
          </a:graphicData>
        </a:graphic>
      </p:graphicFrame>
      <p:sp>
        <p:nvSpPr>
          <p:cNvPr id="5150" name="TextBox 6"/>
          <p:cNvSpPr txBox="1">
            <a:spLocks noChangeArrowheads="1"/>
          </p:cNvSpPr>
          <p:nvPr/>
        </p:nvSpPr>
        <p:spPr bwMode="auto">
          <a:xfrm>
            <a:off x="378725" y="1188450"/>
            <a:ext cx="5136917" cy="58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MARKET SHARE OF PRODUCERS ON RUSSIAN MARKET (14-40T) 201</a:t>
            </a:r>
            <a:r>
              <a:rPr lang="ru-RU" altLang="ru-RU" sz="1600" b="1">
                <a:solidFill>
                  <a:srgbClr val="00458E"/>
                </a:solidFill>
                <a:cs typeface="Arial" charset="0"/>
              </a:rPr>
              <a:t>5</a:t>
            </a:r>
          </a:p>
        </p:txBody>
      </p:sp>
      <p:graphicFrame>
        <p:nvGraphicFramePr>
          <p:cNvPr id="5152" name="Диаграмма 10"/>
          <p:cNvGraphicFramePr>
            <a:graphicFrameLocks/>
          </p:cNvGraphicFramePr>
          <p:nvPr/>
        </p:nvGraphicFramePr>
        <p:xfrm>
          <a:off x="66834" y="1914821"/>
          <a:ext cx="7108512" cy="5163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r:id="rId5" imgW="6078239" imgH="4682134" progId="Excel.Chart.8">
                  <p:embed/>
                </p:oleObj>
              </mc:Choice>
              <mc:Fallback>
                <p:oleObj r:id="rId5" imgW="6078239" imgH="4682134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34" y="1914821"/>
                        <a:ext cx="7108512" cy="5163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34114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5" descr="H:\1 Pavlovskaya\КАМАЗ-сильный и надежный партнер Павловская\сертификаты качества\20070629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05" y="1477247"/>
            <a:ext cx="2121971" cy="286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 descr="H:\1 Pavlovskaya\КАМАЗ-сильный и надежный партнер Павловская\сертификаты качества\20070629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257" y="1494750"/>
            <a:ext cx="2166528" cy="280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957" y="1405486"/>
            <a:ext cx="3467929" cy="244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28" descr="Золотой сертификат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730" y="1494750"/>
            <a:ext cx="2147962" cy="280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TextBox 10"/>
          <p:cNvSpPr txBox="1">
            <a:spLocks noChangeArrowheads="1"/>
          </p:cNvSpPr>
          <p:nvPr/>
        </p:nvSpPr>
        <p:spPr bwMode="auto">
          <a:xfrm>
            <a:off x="657198" y="1037924"/>
            <a:ext cx="9683468" cy="33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AWARDS FOR QUALITY</a:t>
            </a:r>
            <a:endParaRPr lang="ru-RU" altLang="ru-RU" sz="1600" b="1">
              <a:solidFill>
                <a:srgbClr val="00458E"/>
              </a:solidFill>
              <a:cs typeface="Arial" charset="0"/>
            </a:endParaRPr>
          </a:p>
        </p:txBody>
      </p:sp>
      <p:pic>
        <p:nvPicPr>
          <p:cNvPr id="41994" name="Picture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751" y="4471997"/>
            <a:ext cx="3384387" cy="221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Picture 4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860" y="4356478"/>
            <a:ext cx="3475355" cy="2448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04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Прямоугольник 1"/>
          <p:cNvSpPr>
            <a:spLocks noChangeArrowheads="1"/>
          </p:cNvSpPr>
          <p:nvPr/>
        </p:nvSpPr>
        <p:spPr bwMode="auto">
          <a:xfrm>
            <a:off x="879978" y="3469080"/>
            <a:ext cx="8796064" cy="1505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961" tIns="59481" rIns="118961" bIns="594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00458E"/>
                </a:solidFill>
                <a:cs typeface="Arial" charset="0"/>
              </a:rPr>
              <a:t>PTC KAMAZ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458E"/>
                </a:solidFill>
                <a:cs typeface="Arial" charset="0"/>
              </a:rPr>
              <a:t>2, Avtozavodskiy Av., Naberazhnye Chelny,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458E"/>
                </a:solidFill>
                <a:cs typeface="Arial" charset="0"/>
              </a:rPr>
              <a:t>Republic of Tatarstan, 4</a:t>
            </a:r>
            <a:r>
              <a:rPr lang="ru-RU" altLang="ru-RU" sz="1800">
                <a:solidFill>
                  <a:srgbClr val="00458E"/>
                </a:solidFill>
                <a:cs typeface="Arial" charset="0"/>
              </a:rPr>
              <a:t>23827, </a:t>
            </a:r>
            <a:r>
              <a:rPr lang="en-US" altLang="ru-RU" sz="1800">
                <a:solidFill>
                  <a:srgbClr val="00458E"/>
                </a:solidFill>
                <a:cs typeface="Arial" charset="0"/>
              </a:rPr>
              <a:t>Russia</a:t>
            </a:r>
            <a:r>
              <a:rPr lang="ru-RU" altLang="ru-RU" sz="1800">
                <a:solidFill>
                  <a:srgbClr val="00458E"/>
                </a:solidFill>
                <a:cs typeface="Arial" charset="0"/>
              </a:rPr>
              <a:t>, </a:t>
            </a:r>
            <a:br>
              <a:rPr lang="ru-RU" altLang="ru-RU" sz="1800">
                <a:solidFill>
                  <a:srgbClr val="00458E"/>
                </a:solidFill>
                <a:cs typeface="Arial" charset="0"/>
              </a:rPr>
            </a:br>
            <a:r>
              <a:rPr lang="ru-RU" altLang="ru-RU" sz="1800">
                <a:solidFill>
                  <a:srgbClr val="00458E"/>
                </a:solidFill>
                <a:cs typeface="Arial" charset="0"/>
              </a:rPr>
              <a:t>т. +7-800-555-00-99</a:t>
            </a:r>
            <a:br>
              <a:rPr lang="ru-RU" altLang="ru-RU" sz="1800">
                <a:solidFill>
                  <a:srgbClr val="00458E"/>
                </a:solidFill>
                <a:cs typeface="Arial" charset="0"/>
              </a:rPr>
            </a:br>
            <a:r>
              <a:rPr lang="ru-RU" altLang="ru-RU" sz="1800">
                <a:solidFill>
                  <a:srgbClr val="00458E"/>
                </a:solidFill>
                <a:cs typeface="Arial" charset="0"/>
              </a:rPr>
              <a:t>www.kamaz.ru</a:t>
            </a:r>
          </a:p>
        </p:txBody>
      </p:sp>
      <p:sp>
        <p:nvSpPr>
          <p:cNvPr id="43014" name="Text Box 12"/>
          <p:cNvSpPr txBox="1">
            <a:spLocks noChangeArrowheads="1"/>
          </p:cNvSpPr>
          <p:nvPr/>
        </p:nvSpPr>
        <p:spPr bwMode="auto">
          <a:xfrm>
            <a:off x="16709" y="2887939"/>
            <a:ext cx="10676691" cy="56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b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altLang="ru-RU" b="1">
                <a:solidFill>
                  <a:srgbClr val="00458E"/>
                </a:solidFill>
                <a:cs typeface="Arial" charset="0"/>
              </a:rPr>
              <a:t>THANK YOU!</a:t>
            </a:r>
            <a:endParaRPr lang="ru-RU" altLang="ru-RU" b="1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273091" y="1398484"/>
            <a:ext cx="3200594" cy="111143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6702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TextBox 6"/>
          <p:cNvSpPr txBox="1">
            <a:spLocks noChangeArrowheads="1"/>
          </p:cNvSpPr>
          <p:nvPr/>
        </p:nvSpPr>
        <p:spPr bwMode="auto">
          <a:xfrm>
            <a:off x="657198" y="1116687"/>
            <a:ext cx="9683468" cy="33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OJSC </a:t>
            </a:r>
            <a:r>
              <a:rPr lang="ru-RU" altLang="ru-RU" sz="1600" b="1">
                <a:solidFill>
                  <a:srgbClr val="00458E"/>
                </a:solidFill>
                <a:cs typeface="Arial" charset="0"/>
              </a:rPr>
              <a:t>«</a:t>
            </a: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KAMAZ</a:t>
            </a:r>
            <a:r>
              <a:rPr lang="ru-RU" altLang="ru-RU" sz="1600" b="1">
                <a:solidFill>
                  <a:srgbClr val="00458E"/>
                </a:solidFill>
                <a:cs typeface="Arial" charset="0"/>
              </a:rPr>
              <a:t>»</a:t>
            </a: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 ASSEMBLY PLANTS</a:t>
            </a:r>
            <a:endParaRPr lang="ru-RU" altLang="ru-RU" sz="1600" b="1">
              <a:solidFill>
                <a:srgbClr val="00458E"/>
              </a:solidFill>
              <a:cs typeface="Arial" charset="0"/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76" y="1400234"/>
            <a:ext cx="10416782" cy="5373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Прямоугольник 3"/>
          <p:cNvSpPr>
            <a:spLocks noChangeArrowheads="1"/>
          </p:cNvSpPr>
          <p:nvPr/>
        </p:nvSpPr>
        <p:spPr bwMode="auto">
          <a:xfrm>
            <a:off x="3330549" y="6301053"/>
            <a:ext cx="5760699" cy="5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>
                <a:solidFill>
                  <a:srgbClr val="00458E"/>
                </a:solidFill>
                <a:cs typeface="Arial" charset="0"/>
              </a:rPr>
              <a:t>Assembly plants</a:t>
            </a:r>
            <a:r>
              <a:rPr lang="ru-RU" altLang="ru-RU" sz="1600">
                <a:solidFill>
                  <a:srgbClr val="00458E"/>
                </a:solidFill>
                <a:cs typeface="Arial" charset="0"/>
              </a:rPr>
              <a:t>: </a:t>
            </a:r>
            <a:r>
              <a:rPr lang="en-US" altLang="ru-RU" sz="1600">
                <a:solidFill>
                  <a:srgbClr val="00458E"/>
                </a:solidFill>
                <a:cs typeface="Arial" charset="0"/>
              </a:rPr>
              <a:t>Kazakhstan</a:t>
            </a:r>
            <a:r>
              <a:rPr lang="ru-RU" altLang="ru-RU" sz="1600">
                <a:solidFill>
                  <a:srgbClr val="00458E"/>
                </a:solidFill>
                <a:cs typeface="Arial" charset="0"/>
              </a:rPr>
              <a:t>, </a:t>
            </a:r>
            <a:r>
              <a:rPr lang="en-US" altLang="ru-RU" sz="1600">
                <a:solidFill>
                  <a:srgbClr val="00458E"/>
                </a:solidFill>
                <a:cs typeface="Arial" charset="0"/>
              </a:rPr>
              <a:t>India, Vietnam, Lithuania, Azerbaydzhan, Venezuela</a:t>
            </a:r>
            <a:endParaRPr lang="ru-RU" altLang="ru-RU" sz="1600">
              <a:solidFill>
                <a:srgbClr val="00458E"/>
              </a:solidFill>
              <a:cs typeface="Arial" charset="0"/>
            </a:endParaRPr>
          </a:p>
        </p:txBody>
      </p:sp>
      <p:sp>
        <p:nvSpPr>
          <p:cNvPr id="19" name="5-конечная звезда 18"/>
          <p:cNvSpPr/>
          <p:nvPr/>
        </p:nvSpPr>
        <p:spPr>
          <a:xfrm>
            <a:off x="6932145" y="3383316"/>
            <a:ext cx="200501" cy="161027"/>
          </a:xfrm>
          <a:prstGeom prst="star5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5-конечная звезда 19"/>
          <p:cNvSpPr/>
          <p:nvPr/>
        </p:nvSpPr>
        <p:spPr>
          <a:xfrm>
            <a:off x="8261394" y="4415988"/>
            <a:ext cx="200501" cy="161027"/>
          </a:xfrm>
          <a:prstGeom prst="star5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5-конечная звезда 20"/>
          <p:cNvSpPr/>
          <p:nvPr/>
        </p:nvSpPr>
        <p:spPr>
          <a:xfrm>
            <a:off x="7335005" y="4177948"/>
            <a:ext cx="200501" cy="161027"/>
          </a:xfrm>
          <a:prstGeom prst="star5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5-конечная звезда 21"/>
          <p:cNvSpPr/>
          <p:nvPr/>
        </p:nvSpPr>
        <p:spPr>
          <a:xfrm>
            <a:off x="6356632" y="3665112"/>
            <a:ext cx="200501" cy="161027"/>
          </a:xfrm>
          <a:prstGeom prst="star5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5-конечная звезда 25"/>
          <p:cNvSpPr/>
          <p:nvPr/>
        </p:nvSpPr>
        <p:spPr>
          <a:xfrm>
            <a:off x="5599183" y="3143525"/>
            <a:ext cx="200501" cy="161027"/>
          </a:xfrm>
          <a:prstGeom prst="star5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5-конечная звезда 26"/>
          <p:cNvSpPr/>
          <p:nvPr/>
        </p:nvSpPr>
        <p:spPr>
          <a:xfrm>
            <a:off x="2988954" y="4654028"/>
            <a:ext cx="200501" cy="161027"/>
          </a:xfrm>
          <a:prstGeom prst="star5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5864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Box 6"/>
          <p:cNvSpPr txBox="1">
            <a:spLocks noChangeArrowheads="1"/>
          </p:cNvSpPr>
          <p:nvPr/>
        </p:nvSpPr>
        <p:spPr bwMode="auto">
          <a:xfrm>
            <a:off x="657198" y="1186699"/>
            <a:ext cx="9683468" cy="33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458E"/>
                </a:solidFill>
                <a:cs typeface="Arial" charset="0"/>
              </a:rPr>
              <a:t>STRATEGIC PARTNERSHIP</a:t>
            </a:r>
            <a:r>
              <a:rPr lang="ru-RU" altLang="ru-RU" sz="1600" b="1">
                <a:solidFill>
                  <a:srgbClr val="00458E"/>
                </a:solidFill>
                <a:cs typeface="Arial" charset="0"/>
              </a:rPr>
              <a:t> </a:t>
            </a:r>
          </a:p>
        </p:txBody>
      </p:sp>
      <p:grpSp>
        <p:nvGrpSpPr>
          <p:cNvPr id="7174" name="AutoShape 21"/>
          <p:cNvGrpSpPr>
            <a:grpSpLocks/>
          </p:cNvGrpSpPr>
          <p:nvPr/>
        </p:nvGrpSpPr>
        <p:grpSpPr bwMode="auto">
          <a:xfrm>
            <a:off x="5248307" y="1713537"/>
            <a:ext cx="5231597" cy="4832557"/>
            <a:chOff x="3306" y="1079"/>
            <a:chExt cx="3295" cy="3045"/>
          </a:xfrm>
        </p:grpSpPr>
        <p:pic>
          <p:nvPicPr>
            <p:cNvPr id="7202" name="AutoShape 2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6" y="1079"/>
              <a:ext cx="3295" cy="3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03" name="Text Box 9"/>
            <p:cNvSpPr txBox="1">
              <a:spLocks noChangeArrowheads="1"/>
            </p:cNvSpPr>
            <p:nvPr/>
          </p:nvSpPr>
          <p:spPr bwMode="auto">
            <a:xfrm>
              <a:off x="3332" y="1102"/>
              <a:ext cx="3247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133" tIns="40067" rIns="80133" bIns="40067" anchor="ctr"/>
            <a:lstStyle>
              <a:lvl1pPr defTabSz="798513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98513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98513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98513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98513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7985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7985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7985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7985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cs typeface="Arial" charset="0"/>
              </a:endParaRPr>
            </a:p>
          </p:txBody>
        </p:sp>
      </p:grpSp>
      <p:sp>
        <p:nvSpPr>
          <p:cNvPr id="7175" name="Line 5"/>
          <p:cNvSpPr>
            <a:spLocks noChangeShapeType="1"/>
          </p:cNvSpPr>
          <p:nvPr/>
        </p:nvSpPr>
        <p:spPr bwMode="auto">
          <a:xfrm>
            <a:off x="8608559" y="1239207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87" tIns="52144" rIns="104287" bIns="52144"/>
          <a:lstStyle/>
          <a:p>
            <a:endParaRPr lang="ru-RU"/>
          </a:p>
        </p:txBody>
      </p:sp>
      <p:sp>
        <p:nvSpPr>
          <p:cNvPr id="7176" name="Line 6"/>
          <p:cNvSpPr>
            <a:spLocks noChangeShapeType="1"/>
          </p:cNvSpPr>
          <p:nvPr/>
        </p:nvSpPr>
        <p:spPr bwMode="auto">
          <a:xfrm>
            <a:off x="10936601" y="121470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87" tIns="52144" rIns="104287" bIns="52144"/>
          <a:lstStyle/>
          <a:p>
            <a:endParaRPr lang="ru-RU"/>
          </a:p>
        </p:txBody>
      </p:sp>
      <p:sp>
        <p:nvSpPr>
          <p:cNvPr id="7177" name="Line 8"/>
          <p:cNvSpPr>
            <a:spLocks noChangeShapeType="1"/>
          </p:cNvSpPr>
          <p:nvPr/>
        </p:nvSpPr>
        <p:spPr bwMode="auto">
          <a:xfrm>
            <a:off x="8978000" y="6078766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87" tIns="52144" rIns="104287" bIns="52144"/>
          <a:lstStyle/>
          <a:p>
            <a:endParaRPr lang="ru-RU"/>
          </a:p>
        </p:txBody>
      </p:sp>
      <p:sp>
        <p:nvSpPr>
          <p:cNvPr id="7178" name="Line 9"/>
          <p:cNvSpPr>
            <a:spLocks noChangeShapeType="1"/>
          </p:cNvSpPr>
          <p:nvPr/>
        </p:nvSpPr>
        <p:spPr bwMode="auto">
          <a:xfrm>
            <a:off x="1097188" y="6591601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87" tIns="52144" rIns="104287" bIns="52144"/>
          <a:lstStyle/>
          <a:p>
            <a:endParaRPr lang="ru-RU"/>
          </a:p>
        </p:txBody>
      </p:sp>
      <p:grpSp>
        <p:nvGrpSpPr>
          <p:cNvPr id="7179" name="AutoShape 19"/>
          <p:cNvGrpSpPr>
            <a:grpSpLocks/>
          </p:cNvGrpSpPr>
          <p:nvPr/>
        </p:nvGrpSpPr>
        <p:grpSpPr bwMode="auto">
          <a:xfrm>
            <a:off x="413999" y="1657528"/>
            <a:ext cx="4652372" cy="3712370"/>
            <a:chOff x="261" y="1044"/>
            <a:chExt cx="2930" cy="2339"/>
          </a:xfrm>
        </p:grpSpPr>
        <p:pic>
          <p:nvPicPr>
            <p:cNvPr id="7200" name="AutoShape 19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" y="1044"/>
              <a:ext cx="2930" cy="2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01" name="Text Box 16"/>
            <p:cNvSpPr txBox="1">
              <a:spLocks noChangeArrowheads="1"/>
            </p:cNvSpPr>
            <p:nvPr/>
          </p:nvSpPr>
          <p:spPr bwMode="auto">
            <a:xfrm>
              <a:off x="288" y="1069"/>
              <a:ext cx="2882" cy="2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133" tIns="40067" rIns="80133" bIns="40067" anchor="ctr"/>
            <a:lstStyle>
              <a:lvl1pPr defTabSz="798513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98513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98513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98513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98513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7985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7985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7985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7985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cs typeface="Arial" charset="0"/>
              </a:endParaRPr>
            </a:p>
          </p:txBody>
        </p:sp>
      </p:grpSp>
      <p:pic>
        <p:nvPicPr>
          <p:cNvPr id="7180" name="Picture 8" descr="Ecosplit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661" y="1907819"/>
            <a:ext cx="1448065" cy="108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4" descr="i?id=21944616&amp;tov=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665" y="4212955"/>
            <a:ext cx="1448065" cy="99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24" descr="fuso cant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t="2953" r="1968" b="2953"/>
          <a:stretch>
            <a:fillRect/>
          </a:stretch>
        </p:blipFill>
        <p:spPr bwMode="auto">
          <a:xfrm>
            <a:off x="3358397" y="2772463"/>
            <a:ext cx="1555741" cy="1015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20" descr="new actro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t="2953" r="1968" b="2953"/>
          <a:stretch>
            <a:fillRect/>
          </a:stretch>
        </p:blipFill>
        <p:spPr bwMode="auto">
          <a:xfrm>
            <a:off x="3358397" y="4275965"/>
            <a:ext cx="1555741" cy="1016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4" name="Rectangle 4"/>
          <p:cNvSpPr>
            <a:spLocks noChangeArrowheads="1"/>
          </p:cNvSpPr>
          <p:nvPr/>
        </p:nvSpPr>
        <p:spPr bwMode="auto">
          <a:xfrm>
            <a:off x="594078" y="2700702"/>
            <a:ext cx="3221016" cy="184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4" rIns="91408" bIns="45704">
            <a:spAutoFit/>
          </a:bodyPr>
          <a:lstStyle>
            <a:lvl1pPr defTabSz="7985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ru-RU" sz="1800" b="1">
                <a:cs typeface="Arial" charset="0"/>
              </a:rPr>
              <a:t>Medium duty trucks</a:t>
            </a:r>
            <a:endParaRPr lang="ru-RU" altLang="ru-RU" sz="1800" b="1"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DA251D"/>
                </a:solidFill>
                <a:cs typeface="Arial" charset="0"/>
              </a:rPr>
              <a:t>JV with</a:t>
            </a:r>
            <a:r>
              <a:rPr lang="ru-RU" altLang="ru-RU" sz="1600" b="1">
                <a:solidFill>
                  <a:srgbClr val="DA251D"/>
                </a:solidFill>
                <a:cs typeface="Arial" charset="0"/>
              </a:rPr>
              <a:t> </a:t>
            </a:r>
            <a:r>
              <a:rPr lang="en-US" altLang="ru-RU" sz="1600" b="1">
                <a:solidFill>
                  <a:srgbClr val="DA251D"/>
                </a:solidFill>
                <a:cs typeface="Arial" charset="0"/>
              </a:rPr>
              <a:t>Mitsubishi FUSO</a:t>
            </a:r>
            <a:endParaRPr lang="ru-RU" altLang="ru-RU" sz="1600" b="1">
              <a:solidFill>
                <a:srgbClr val="DA251D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b="1">
              <a:solidFill>
                <a:schemeClr val="accent2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b="1">
              <a:solidFill>
                <a:schemeClr val="accent2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b="1">
              <a:solidFill>
                <a:schemeClr val="accent2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cs typeface="Arial" charset="0"/>
              </a:rPr>
              <a:t>Heavy duty trucks</a:t>
            </a:r>
            <a:endParaRPr lang="ru-RU" altLang="ru-RU" sz="1800" b="1"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DA251D"/>
                </a:solidFill>
                <a:cs typeface="Arial" charset="0"/>
              </a:rPr>
              <a:t>JV with</a:t>
            </a:r>
            <a:r>
              <a:rPr lang="ru-RU" altLang="ru-RU" sz="1600" b="1">
                <a:solidFill>
                  <a:srgbClr val="DA251D"/>
                </a:solidFill>
                <a:cs typeface="Arial" charset="0"/>
              </a:rPr>
              <a:t> </a:t>
            </a:r>
            <a:r>
              <a:rPr lang="en-US" altLang="ru-RU" sz="1600" b="1">
                <a:solidFill>
                  <a:srgbClr val="DA251D"/>
                </a:solidFill>
                <a:cs typeface="Arial" charset="0"/>
              </a:rPr>
              <a:t>Daimler</a:t>
            </a:r>
            <a:endParaRPr lang="ru-RU" altLang="ru-RU" sz="1600" b="1">
              <a:solidFill>
                <a:srgbClr val="DA251D"/>
              </a:solidFill>
              <a:cs typeface="Arial" charset="0"/>
            </a:endParaRPr>
          </a:p>
        </p:txBody>
      </p:sp>
      <p:pic>
        <p:nvPicPr>
          <p:cNvPr id="7185" name="Picture 58" descr="255134_Daiml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99" y="2124855"/>
            <a:ext cx="2303908" cy="29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6" name="Picture 28" descr="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665" y="3141776"/>
            <a:ext cx="1396083" cy="927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87" name="Group 29"/>
          <p:cNvGrpSpPr>
            <a:grpSpLocks/>
          </p:cNvGrpSpPr>
          <p:nvPr/>
        </p:nvGrpSpPr>
        <p:grpSpPr bwMode="auto">
          <a:xfrm>
            <a:off x="8710665" y="5350645"/>
            <a:ext cx="1448065" cy="1165695"/>
            <a:chOff x="2381" y="2929"/>
            <a:chExt cx="427" cy="231"/>
          </a:xfrm>
        </p:grpSpPr>
        <p:pic>
          <p:nvPicPr>
            <p:cNvPr id="7198" name="Picture 12" descr="Картинка 9 из 46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9" y="2929"/>
              <a:ext cx="169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9" name="Picture 31" descr="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1" y="3067"/>
              <a:ext cx="356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88" name="Rectangle 32"/>
          <p:cNvSpPr>
            <a:spLocks noChangeArrowheads="1"/>
          </p:cNvSpPr>
          <p:nvPr/>
        </p:nvSpPr>
        <p:spPr bwMode="auto">
          <a:xfrm>
            <a:off x="432563" y="1547259"/>
            <a:ext cx="4626381" cy="339557"/>
          </a:xfrm>
          <a:prstGeom prst="rect">
            <a:avLst/>
          </a:prstGeom>
          <a:solidFill>
            <a:srgbClr val="0045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993" tIns="45704" rIns="17993" bIns="45704" anchor="ctr" anchorCtr="1"/>
          <a:lstStyle>
            <a:lvl1pPr defTabSz="7985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chemeClr val="bg1"/>
                </a:solidFill>
                <a:cs typeface="Arial" charset="0"/>
              </a:rPr>
              <a:t>Product portfolio expansion</a:t>
            </a:r>
            <a:endParaRPr lang="ru-RU" altLang="ru-RU" sz="1800" b="1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7189" name="Rectangle 4"/>
          <p:cNvSpPr>
            <a:spLocks noChangeArrowheads="1"/>
          </p:cNvSpPr>
          <p:nvPr/>
        </p:nvSpPr>
        <p:spPr bwMode="auto">
          <a:xfrm>
            <a:off x="5679013" y="2005835"/>
            <a:ext cx="3759398" cy="3934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975" tIns="45704" rIns="0" bIns="45704">
            <a:spAutoFit/>
          </a:bodyPr>
          <a:lstStyle>
            <a:lvl1pPr defTabSz="7985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1800" b="1">
                <a:cs typeface="Arial" charset="0"/>
              </a:rPr>
              <a:t>ZF Gear boxes</a:t>
            </a:r>
            <a:endParaRPr lang="ru-RU" altLang="ru-RU" sz="1800" b="1">
              <a:cs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FF0000"/>
                </a:solidFill>
                <a:cs typeface="Arial" charset="0"/>
              </a:rPr>
              <a:t>JV</a:t>
            </a:r>
            <a:r>
              <a:rPr lang="ru-RU" altLang="ru-RU" sz="1600" b="1">
                <a:solidFill>
                  <a:srgbClr val="FF0000"/>
                </a:solidFill>
                <a:cs typeface="Arial" charset="0"/>
              </a:rPr>
              <a:t> «</a:t>
            </a:r>
            <a:r>
              <a:rPr lang="en-US" altLang="ru-RU" sz="1600" b="1">
                <a:solidFill>
                  <a:srgbClr val="FF0000"/>
                </a:solidFill>
                <a:cs typeface="Arial" charset="0"/>
              </a:rPr>
              <a:t>ZF</a:t>
            </a:r>
            <a:r>
              <a:rPr lang="ru-RU" altLang="ru-RU" sz="1600" b="1">
                <a:solidFill>
                  <a:srgbClr val="FF0000"/>
                </a:solidFill>
                <a:cs typeface="Arial" charset="0"/>
              </a:rPr>
              <a:t> КАМА»</a:t>
            </a:r>
            <a:r>
              <a:rPr lang="ru-RU" altLang="ru-RU" sz="1600">
                <a:solidFill>
                  <a:schemeClr val="accent2"/>
                </a:solidFill>
                <a:cs typeface="Arial" charset="0"/>
              </a:rPr>
              <a:t> </a:t>
            </a:r>
            <a:r>
              <a:rPr lang="ru-RU" altLang="ru-RU" sz="1600">
                <a:solidFill>
                  <a:srgbClr val="00458E"/>
                </a:solidFill>
                <a:cs typeface="Arial" charset="0"/>
              </a:rPr>
              <a:t>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00458E"/>
                </a:solidFill>
                <a:cs typeface="Arial" charset="0"/>
              </a:rPr>
              <a:t>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00458E"/>
                </a:solidFill>
                <a:cs typeface="Arial" charset="0"/>
              </a:rPr>
              <a:t>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cs typeface="Arial" charset="0"/>
              </a:rPr>
              <a:t>Cummins Engines</a:t>
            </a:r>
            <a:endParaRPr lang="ru-RU" altLang="ru-RU" sz="1800" b="1">
              <a:cs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FF0000"/>
                </a:solidFill>
                <a:cs typeface="Arial" charset="0"/>
              </a:rPr>
              <a:t>JV</a:t>
            </a:r>
            <a:r>
              <a:rPr lang="ru-RU" altLang="ru-RU" sz="1600" b="1">
                <a:solidFill>
                  <a:srgbClr val="FF0000"/>
                </a:solidFill>
                <a:cs typeface="Arial" charset="0"/>
              </a:rPr>
              <a:t> «</a:t>
            </a:r>
            <a:r>
              <a:rPr lang="en-US" altLang="ru-RU" sz="1600" b="1">
                <a:solidFill>
                  <a:srgbClr val="FF0000"/>
                </a:solidFill>
                <a:cs typeface="Arial" charset="0"/>
              </a:rPr>
              <a:t>CUMMINS</a:t>
            </a:r>
            <a:r>
              <a:rPr lang="ru-RU" altLang="ru-RU" sz="1600" b="1">
                <a:solidFill>
                  <a:srgbClr val="FF0000"/>
                </a:solidFill>
                <a:cs typeface="Arial" charset="0"/>
              </a:rPr>
              <a:t> КАМА»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chemeClr val="accent2"/>
                </a:solidFill>
                <a:cs typeface="Arial" charset="0"/>
              </a:rPr>
              <a:t>                            </a:t>
            </a:r>
            <a:endParaRPr lang="en-US" altLang="ru-RU" sz="1600">
              <a:solidFill>
                <a:schemeClr val="accent2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>
              <a:solidFill>
                <a:schemeClr val="accent2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cs typeface="Arial" charset="0"/>
              </a:rPr>
              <a:t>Braking gear, torsion vibration damper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FF0000"/>
                </a:solidFill>
                <a:cs typeface="Arial" charset="0"/>
              </a:rPr>
              <a:t>JV</a:t>
            </a:r>
            <a:r>
              <a:rPr lang="ru-RU" altLang="ru-RU" sz="1600" b="1">
                <a:solidFill>
                  <a:srgbClr val="FF0000"/>
                </a:solidFill>
                <a:cs typeface="Arial" charset="0"/>
              </a:rPr>
              <a:t> «</a:t>
            </a:r>
            <a:r>
              <a:rPr lang="en-US" altLang="ru-RU" sz="1600" b="1">
                <a:solidFill>
                  <a:srgbClr val="FF0000"/>
                </a:solidFill>
                <a:cs typeface="Arial" charset="0"/>
              </a:rPr>
              <a:t>KNORR</a:t>
            </a:r>
            <a:r>
              <a:rPr lang="ru-RU" altLang="ru-RU" sz="1600" b="1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ru-RU" sz="1600" b="1">
                <a:solidFill>
                  <a:srgbClr val="FF0000"/>
                </a:solidFill>
                <a:cs typeface="Arial" charset="0"/>
              </a:rPr>
              <a:t>BREMSE</a:t>
            </a:r>
            <a:r>
              <a:rPr lang="ru-RU" altLang="ru-RU" sz="1600" b="1">
                <a:solidFill>
                  <a:srgbClr val="FF0000"/>
                </a:solidFill>
                <a:cs typeface="Arial" charset="0"/>
              </a:rPr>
              <a:t> КАМА»</a:t>
            </a:r>
            <a:r>
              <a:rPr lang="ru-RU" altLang="ru-RU" sz="1600" b="1">
                <a:solidFill>
                  <a:schemeClr val="accent2"/>
                </a:solidFill>
                <a:cs typeface="Arial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600" b="1">
              <a:solidFill>
                <a:schemeClr val="accent2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b="1">
              <a:solidFill>
                <a:schemeClr val="accent2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cs typeface="Arial" charset="0"/>
              </a:rPr>
              <a:t>Cylinder-piston group </a:t>
            </a:r>
            <a:r>
              <a:rPr lang="ru-RU" altLang="ru-RU" sz="1800" b="1">
                <a:cs typeface="Arial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DA251D"/>
                </a:solidFill>
                <a:cs typeface="Arial" charset="0"/>
              </a:rPr>
              <a:t>JV</a:t>
            </a:r>
            <a:r>
              <a:rPr lang="ru-RU" altLang="ru-RU" sz="1600" b="1">
                <a:solidFill>
                  <a:srgbClr val="DA251D"/>
                </a:solidFill>
                <a:cs typeface="Arial" charset="0"/>
              </a:rPr>
              <a:t> «</a:t>
            </a:r>
            <a:r>
              <a:rPr lang="en-US" altLang="ru-RU" sz="1600" b="1">
                <a:solidFill>
                  <a:srgbClr val="DA251D"/>
                </a:solidFill>
                <a:cs typeface="Arial" charset="0"/>
              </a:rPr>
              <a:t>FEDERAL MOGUL </a:t>
            </a:r>
            <a:r>
              <a:rPr lang="ru-RU" altLang="ru-RU" sz="1600" b="1">
                <a:solidFill>
                  <a:srgbClr val="DA251D"/>
                </a:solidFill>
                <a:cs typeface="Arial" charset="0"/>
              </a:rPr>
              <a:t> </a:t>
            </a:r>
            <a:endParaRPr lang="en-US" altLang="ru-RU" sz="1600" b="1">
              <a:solidFill>
                <a:srgbClr val="DA251D"/>
              </a:solidFill>
              <a:cs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DA251D"/>
                </a:solidFill>
                <a:cs typeface="Arial" charset="0"/>
              </a:rPr>
              <a:t>NABEREZHNYE CHELNY</a:t>
            </a:r>
            <a:r>
              <a:rPr lang="ru-RU" altLang="ru-RU" sz="1600" b="1">
                <a:solidFill>
                  <a:srgbClr val="DA251D"/>
                </a:solidFill>
                <a:cs typeface="Arial" charset="0"/>
              </a:rPr>
              <a:t>»</a:t>
            </a:r>
            <a:endParaRPr lang="en-US" altLang="ru-RU" sz="1600">
              <a:solidFill>
                <a:srgbClr val="DA251D"/>
              </a:solidFill>
              <a:cs typeface="Arial" charset="0"/>
            </a:endParaRPr>
          </a:p>
        </p:txBody>
      </p:sp>
      <p:sp>
        <p:nvSpPr>
          <p:cNvPr id="7190" name="Rectangle 31"/>
          <p:cNvSpPr>
            <a:spLocks noChangeArrowheads="1"/>
          </p:cNvSpPr>
          <p:nvPr/>
        </p:nvSpPr>
        <p:spPr bwMode="auto">
          <a:xfrm>
            <a:off x="5276153" y="1547259"/>
            <a:ext cx="5183329" cy="339557"/>
          </a:xfrm>
          <a:prstGeom prst="rect">
            <a:avLst/>
          </a:prstGeom>
          <a:solidFill>
            <a:srgbClr val="0045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993" tIns="45704" rIns="17993" bIns="45704" anchor="ctr" anchorCtr="1"/>
          <a:lstStyle>
            <a:lvl1pPr defTabSz="7985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chemeClr val="bg1"/>
                </a:solidFill>
                <a:cs typeface="Arial" charset="0"/>
              </a:rPr>
              <a:t>Parts base development </a:t>
            </a:r>
            <a:endParaRPr lang="ru-RU" altLang="ru-RU" sz="1800" b="1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7191" name="Прямоугольник 7"/>
          <p:cNvSpPr>
            <a:spLocks noChangeArrowheads="1"/>
          </p:cNvSpPr>
          <p:nvPr/>
        </p:nvSpPr>
        <p:spPr bwMode="auto">
          <a:xfrm>
            <a:off x="5170334" y="6535592"/>
            <a:ext cx="3357306" cy="42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287" tIns="52144" rIns="104287" bIns="52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100" b="1">
                <a:solidFill>
                  <a:srgbClr val="00458E"/>
                </a:solidFill>
                <a:cs typeface="Arial" charset="0"/>
              </a:rPr>
              <a:t>High level of localization</a:t>
            </a:r>
            <a:endParaRPr lang="ru-RU" altLang="ru-RU" sz="2100">
              <a:solidFill>
                <a:srgbClr val="00458E"/>
              </a:solidFill>
              <a:cs typeface="Arial" charset="0"/>
            </a:endParaRPr>
          </a:p>
        </p:txBody>
      </p:sp>
      <p:grpSp>
        <p:nvGrpSpPr>
          <p:cNvPr id="7192" name="AutoShape 19"/>
          <p:cNvGrpSpPr>
            <a:grpSpLocks/>
          </p:cNvGrpSpPr>
          <p:nvPr/>
        </p:nvGrpSpPr>
        <p:grpSpPr bwMode="auto">
          <a:xfrm>
            <a:off x="456698" y="5448661"/>
            <a:ext cx="4609673" cy="1268961"/>
            <a:chOff x="261" y="1044"/>
            <a:chExt cx="2930" cy="2339"/>
          </a:xfrm>
        </p:grpSpPr>
        <p:pic>
          <p:nvPicPr>
            <p:cNvPr id="7196" name="AutoShape 19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" y="1044"/>
              <a:ext cx="2930" cy="2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7" name="Text Box 16"/>
            <p:cNvSpPr txBox="1">
              <a:spLocks noChangeArrowheads="1"/>
            </p:cNvSpPr>
            <p:nvPr/>
          </p:nvSpPr>
          <p:spPr bwMode="auto">
            <a:xfrm>
              <a:off x="288" y="1069"/>
              <a:ext cx="2882" cy="2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133" tIns="40067" rIns="80133" bIns="40067" anchor="ctr"/>
            <a:lstStyle>
              <a:lvl1pPr defTabSz="798513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98513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98513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98513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98513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7985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7985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7985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7985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cs typeface="Arial" charset="0"/>
              </a:endParaRPr>
            </a:p>
          </p:txBody>
        </p:sp>
      </p:grpSp>
      <p:pic>
        <p:nvPicPr>
          <p:cNvPr id="7193" name="Picture 2" descr="C:\Users\pichuginads\Desktop\nefaz_66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397" y="5599186"/>
            <a:ext cx="1555741" cy="1039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4" name="Text Box 32"/>
          <p:cNvSpPr txBox="1">
            <a:spLocks noChangeArrowheads="1"/>
          </p:cNvSpPr>
          <p:nvPr/>
        </p:nvSpPr>
        <p:spPr bwMode="auto">
          <a:xfrm>
            <a:off x="445559" y="5606188"/>
            <a:ext cx="4602247" cy="87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marL="76200" defTabSz="7985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cs typeface="Arial" charset="0"/>
              </a:rPr>
              <a:t>Buses</a:t>
            </a:r>
            <a:endParaRPr lang="ru-RU" altLang="ru-RU" sz="1800" b="1"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DA251D"/>
                </a:solidFill>
                <a:cs typeface="Arial" charset="0"/>
              </a:rPr>
              <a:t>LLC</a:t>
            </a:r>
            <a:r>
              <a:rPr lang="ru-RU" altLang="ru-RU" sz="1600" b="1">
                <a:solidFill>
                  <a:srgbClr val="DA251D"/>
                </a:solidFill>
                <a:cs typeface="Arial" charset="0"/>
              </a:rPr>
              <a:t> «</a:t>
            </a:r>
            <a:r>
              <a:rPr lang="en-US" altLang="ru-RU" sz="1600" b="1">
                <a:solidFill>
                  <a:srgbClr val="DA251D"/>
                </a:solidFill>
                <a:cs typeface="Arial" charset="0"/>
              </a:rPr>
              <a:t>KAMAZ</a:t>
            </a:r>
            <a:r>
              <a:rPr lang="ru-RU" altLang="ru-RU" sz="1600" b="1">
                <a:solidFill>
                  <a:srgbClr val="DA251D"/>
                </a:solidFill>
                <a:cs typeface="Arial" charset="0"/>
              </a:rPr>
              <a:t>-</a:t>
            </a:r>
            <a:r>
              <a:rPr lang="en-US" altLang="ru-RU" sz="1600" b="1">
                <a:solidFill>
                  <a:srgbClr val="DA251D"/>
                </a:solidFill>
                <a:cs typeface="Arial" charset="0"/>
              </a:rPr>
              <a:t>Marko</a:t>
            </a:r>
            <a:r>
              <a:rPr lang="ru-RU" altLang="ru-RU" sz="1600" b="1">
                <a:solidFill>
                  <a:srgbClr val="DA251D"/>
                </a:solidFill>
                <a:cs typeface="Arial" charset="0"/>
              </a:rPr>
              <a:t>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b="1">
              <a:solidFill>
                <a:srgbClr val="953735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2328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Скругленный прямоугольник 10"/>
          <p:cNvSpPr>
            <a:spLocks noChangeArrowheads="1"/>
          </p:cNvSpPr>
          <p:nvPr/>
        </p:nvSpPr>
        <p:spPr bwMode="auto">
          <a:xfrm>
            <a:off x="378725" y="1764294"/>
            <a:ext cx="10080757" cy="5112605"/>
          </a:xfrm>
          <a:prstGeom prst="roundRect">
            <a:avLst>
              <a:gd name="adj" fmla="val 10083"/>
            </a:avLst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lIns="91424" tIns="45712" rIns="91424" bIns="45712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1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9" name="TextBox 4"/>
          <p:cNvGrpSpPr>
            <a:grpSpLocks/>
          </p:cNvGrpSpPr>
          <p:nvPr/>
        </p:nvGrpSpPr>
        <p:grpSpPr bwMode="auto">
          <a:xfrm>
            <a:off x="809431" y="899651"/>
            <a:ext cx="9165507" cy="885648"/>
            <a:chOff x="580" y="438"/>
            <a:chExt cx="4600" cy="472"/>
          </a:xfrm>
        </p:grpSpPr>
        <p:pic>
          <p:nvPicPr>
            <p:cNvPr id="8208" name="TextBox 4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" y="438"/>
              <a:ext cx="4600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9" name="Text Box 5"/>
            <p:cNvSpPr txBox="1">
              <a:spLocks noChangeArrowheads="1"/>
            </p:cNvSpPr>
            <p:nvPr/>
          </p:nvSpPr>
          <p:spPr bwMode="auto">
            <a:xfrm>
              <a:off x="780" y="472"/>
              <a:ext cx="4199" cy="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147" tIns="40074" rIns="80147" bIns="40074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100" b="1">
                  <a:solidFill>
                    <a:srgbClr val="00458E"/>
                  </a:solidFill>
                  <a:cs typeface="Arial" charset="0"/>
                </a:rPr>
                <a:t>KAMAZ</a:t>
              </a:r>
              <a:r>
                <a:rPr lang="ru-RU" altLang="ru-RU" sz="2100" b="1">
                  <a:solidFill>
                    <a:srgbClr val="00458E"/>
                  </a:solidFill>
                  <a:cs typeface="Arial" charset="0"/>
                </a:rPr>
                <a:t>. </a:t>
              </a:r>
              <a:r>
                <a:rPr lang="en-US" altLang="ru-RU" sz="2100" b="1">
                  <a:solidFill>
                    <a:srgbClr val="00458E"/>
                  </a:solidFill>
                  <a:cs typeface="Arial" charset="0"/>
                </a:rPr>
                <a:t>COMPREHENSIVE APPROACH AT GLOBAL MARKET</a:t>
              </a:r>
              <a:r>
                <a:rPr lang="ru-RU" altLang="ru-RU" sz="2100" b="1">
                  <a:solidFill>
                    <a:srgbClr val="00458E"/>
                  </a:solidFill>
                  <a:cs typeface="Arial" charset="0"/>
                </a:rPr>
                <a:t>.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100" b="1">
                  <a:solidFill>
                    <a:srgbClr val="00458E"/>
                  </a:solidFill>
                  <a:cs typeface="Arial" charset="0"/>
                </a:rPr>
                <a:t>EVERYTHING FOR THE CUSTOMER</a:t>
              </a:r>
              <a:endParaRPr lang="ru-RU" altLang="ru-RU" sz="2100" b="1">
                <a:solidFill>
                  <a:srgbClr val="00458E"/>
                </a:solidFill>
                <a:cs typeface="Arial" charset="0"/>
              </a:endParaRPr>
            </a:p>
          </p:txBody>
        </p:sp>
      </p:grpSp>
      <p:sp>
        <p:nvSpPr>
          <p:cNvPr id="8200" name="Прямоугольник 12"/>
          <p:cNvSpPr>
            <a:spLocks noChangeArrowheads="1"/>
          </p:cNvSpPr>
          <p:nvPr/>
        </p:nvSpPr>
        <p:spPr bwMode="auto">
          <a:xfrm>
            <a:off x="738885" y="1981331"/>
            <a:ext cx="9360438" cy="652860"/>
          </a:xfrm>
          <a:prstGeom prst="roundRect">
            <a:avLst>
              <a:gd name="adj" fmla="val 16667"/>
            </a:avLst>
          </a:prstGeom>
          <a:solidFill>
            <a:srgbClr val="0046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45706" rIns="91413" bIns="45706" anchor="ctr"/>
          <a:lstStyle>
            <a:lvl1pPr defTabSz="8001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001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001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001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001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100" b="1">
                <a:solidFill>
                  <a:srgbClr val="FFFFFF"/>
                </a:solidFill>
                <a:latin typeface="Calibri" pitchFamily="34" charset="0"/>
              </a:rPr>
              <a:t>Trucks, trailers, buses, engines, spare parts</a:t>
            </a:r>
            <a:endParaRPr lang="ru-RU" altLang="ru-RU" sz="2100" b="1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201" name="Прямоугольник 5"/>
          <p:cNvSpPr>
            <a:spLocks noChangeArrowheads="1"/>
          </p:cNvSpPr>
          <p:nvPr/>
        </p:nvSpPr>
        <p:spPr bwMode="auto">
          <a:xfrm>
            <a:off x="640491" y="2844226"/>
            <a:ext cx="2545251" cy="188681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lIns="23328" tIns="0" rIns="23328" bIns="45706"/>
          <a:lstStyle>
            <a:lvl1pPr defTabSz="8001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001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001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001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001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5000"/>
              </a:spcBef>
              <a:buFontTx/>
              <a:buNone/>
            </a:pPr>
            <a:r>
              <a:rPr lang="en-US" altLang="ru-RU" sz="1400" b="1">
                <a:solidFill>
                  <a:srgbClr val="004681"/>
                </a:solidFill>
                <a:latin typeface="Calibri" pitchFamily="34" charset="0"/>
              </a:rPr>
              <a:t>Wide model range</a:t>
            </a:r>
            <a:r>
              <a:rPr lang="ru-RU" altLang="ru-RU" sz="1400">
                <a:solidFill>
                  <a:srgbClr val="004681"/>
                </a:solidFill>
                <a:latin typeface="Calibri" pitchFamily="34" charset="0"/>
              </a:rPr>
              <a:t>:</a:t>
            </a:r>
          </a:p>
          <a:p>
            <a:pPr eaLnBrk="1" hangingPunct="1">
              <a:spcBef>
                <a:spcPct val="25000"/>
              </a:spcBef>
              <a:buClr>
                <a:srgbClr val="CC0000"/>
              </a:buClr>
              <a:buFont typeface="Wingdings" pitchFamily="2" charset="2"/>
              <a:buChar char="§"/>
            </a:pPr>
            <a:r>
              <a:rPr lang="ru-RU" altLang="ru-RU" sz="140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ru-RU" sz="1400">
                <a:solidFill>
                  <a:srgbClr val="000000"/>
                </a:solidFill>
                <a:latin typeface="Calibri" pitchFamily="34" charset="0"/>
              </a:rPr>
              <a:t>improved technical characteristics</a:t>
            </a:r>
            <a:endParaRPr lang="ru-RU" altLang="ru-RU" sz="140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spcBef>
                <a:spcPct val="25000"/>
              </a:spcBef>
              <a:buClr>
                <a:srgbClr val="CC0000"/>
              </a:buClr>
              <a:buFont typeface="Wingdings" pitchFamily="2" charset="2"/>
              <a:buChar char="§"/>
            </a:pPr>
            <a:r>
              <a:rPr lang="ru-RU" altLang="ru-RU" sz="140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ru-RU" sz="1400">
                <a:solidFill>
                  <a:srgbClr val="000000"/>
                </a:solidFill>
                <a:latin typeface="Calibri" pitchFamily="34" charset="0"/>
              </a:rPr>
              <a:t>broad range of configurations</a:t>
            </a:r>
            <a:endParaRPr lang="ru-RU" altLang="ru-RU" sz="140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spcBef>
                <a:spcPct val="25000"/>
              </a:spcBef>
              <a:buClr>
                <a:srgbClr val="CC0000"/>
              </a:buClr>
              <a:buFont typeface="Wingdings" pitchFamily="2" charset="2"/>
              <a:buChar char="§"/>
            </a:pPr>
            <a:r>
              <a:rPr lang="ru-RU" altLang="ru-RU" sz="140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ru-RU" sz="1400">
                <a:solidFill>
                  <a:srgbClr val="000000"/>
                </a:solidFill>
                <a:latin typeface="Calibri" pitchFamily="34" charset="0"/>
              </a:rPr>
              <a:t>reasonable price</a:t>
            </a:r>
            <a:endParaRPr lang="ru-RU" altLang="ru-RU" sz="1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202" name="Прямоугольник 9"/>
          <p:cNvSpPr>
            <a:spLocks noChangeArrowheads="1"/>
          </p:cNvSpPr>
          <p:nvPr/>
        </p:nvSpPr>
        <p:spPr bwMode="auto">
          <a:xfrm>
            <a:off x="2682634" y="5161613"/>
            <a:ext cx="5615891" cy="11394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lIns="23328" tIns="0" rIns="23328" bIns="45706"/>
          <a:lstStyle>
            <a:lvl1pPr defTabSz="8001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001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001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001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001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5000"/>
              </a:spcBef>
              <a:buFontTx/>
              <a:buNone/>
            </a:pPr>
            <a:r>
              <a:rPr lang="en-US" altLang="ru-RU" sz="1400" b="1">
                <a:solidFill>
                  <a:srgbClr val="004681"/>
                </a:solidFill>
                <a:latin typeface="Calibri" pitchFamily="34" charset="0"/>
              </a:rPr>
              <a:t>Marketing</a:t>
            </a:r>
            <a:endParaRPr lang="ru-RU" altLang="ru-RU" sz="1400" b="1">
              <a:solidFill>
                <a:srgbClr val="004681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25000"/>
              </a:spcBef>
              <a:buFontTx/>
              <a:buNone/>
            </a:pPr>
            <a:r>
              <a:rPr lang="en-US" altLang="ru-RU" sz="1400">
                <a:solidFill>
                  <a:srgbClr val="000000"/>
                </a:solidFill>
                <a:latin typeface="Calibri" pitchFamily="34" charset="0"/>
              </a:rPr>
              <a:t>Competence in promotion</a:t>
            </a:r>
            <a:r>
              <a:rPr lang="ru-RU" altLang="ru-RU" sz="140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ru-RU" sz="1400">
                <a:solidFill>
                  <a:srgbClr val="000000"/>
                </a:solidFill>
                <a:latin typeface="Calibri" pitchFamily="34" charset="0"/>
              </a:rPr>
              <a:t>established contacts with governments institutions, corporate clients, established client base</a:t>
            </a:r>
            <a:endParaRPr lang="ru-RU" altLang="ru-RU" sz="1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203" name="Прямоугольник 10"/>
          <p:cNvSpPr>
            <a:spLocks noChangeArrowheads="1"/>
          </p:cNvSpPr>
          <p:nvPr/>
        </p:nvSpPr>
        <p:spPr bwMode="auto">
          <a:xfrm>
            <a:off x="3260002" y="2844226"/>
            <a:ext cx="1726539" cy="188681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lIns="23328" tIns="0" rIns="23328" bIns="45706"/>
          <a:lstStyle>
            <a:lvl1pPr defTabSz="8001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001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001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001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001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5000"/>
              </a:spcBef>
              <a:buFontTx/>
              <a:buNone/>
            </a:pPr>
            <a:r>
              <a:rPr lang="en-US" altLang="ru-RU" sz="1400" b="1">
                <a:solidFill>
                  <a:srgbClr val="004681"/>
                </a:solidFill>
                <a:latin typeface="Calibri" pitchFamily="34" charset="0"/>
              </a:rPr>
              <a:t>Own special vehicles plants</a:t>
            </a:r>
            <a:endParaRPr lang="ru-RU" altLang="ru-RU" sz="1400">
              <a:solidFill>
                <a:srgbClr val="004681"/>
              </a:solidFill>
              <a:latin typeface="Calibri" pitchFamily="34" charset="0"/>
            </a:endParaRPr>
          </a:p>
          <a:p>
            <a:pPr eaLnBrk="1" hangingPunct="1">
              <a:spcBef>
                <a:spcPct val="25000"/>
              </a:spcBef>
              <a:buFontTx/>
              <a:buNone/>
            </a:pPr>
            <a:r>
              <a:rPr lang="en-US" altLang="ru-RU" sz="1400">
                <a:solidFill>
                  <a:srgbClr val="000000"/>
                </a:solidFill>
                <a:latin typeface="Calibri" pitchFamily="34" charset="0"/>
              </a:rPr>
              <a:t>And established contacts with 250 special vehicles plants</a:t>
            </a:r>
            <a:endParaRPr lang="ru-RU" altLang="ru-RU" sz="1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204" name="Прямоугольник 6"/>
          <p:cNvSpPr>
            <a:spLocks noChangeArrowheads="1"/>
          </p:cNvSpPr>
          <p:nvPr/>
        </p:nvSpPr>
        <p:spPr bwMode="auto">
          <a:xfrm>
            <a:off x="5058945" y="2844226"/>
            <a:ext cx="1800798" cy="188681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lIns="23328" tIns="0" rIns="23328" bIns="45706"/>
          <a:lstStyle>
            <a:lvl1pPr defTabSz="8001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001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001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001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001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5000"/>
              </a:spcBef>
              <a:buFontTx/>
              <a:buNone/>
            </a:pPr>
            <a:r>
              <a:rPr lang="en-US" altLang="ru-RU" sz="1400" b="1">
                <a:solidFill>
                  <a:srgbClr val="004681"/>
                </a:solidFill>
                <a:latin typeface="Calibri" pitchFamily="34" charset="0"/>
              </a:rPr>
              <a:t>Sales and service network </a:t>
            </a:r>
            <a:r>
              <a:rPr lang="ru-RU" altLang="ru-RU" sz="1400" b="1">
                <a:solidFill>
                  <a:srgbClr val="004681"/>
                </a:solidFill>
                <a:latin typeface="Calibri" pitchFamily="34" charset="0"/>
              </a:rPr>
              <a:t>  </a:t>
            </a:r>
          </a:p>
          <a:p>
            <a:pPr eaLnBrk="1" hangingPunct="1">
              <a:spcBef>
                <a:spcPct val="25000"/>
              </a:spcBef>
              <a:buClr>
                <a:srgbClr val="CC0000"/>
              </a:buClr>
              <a:buFont typeface="Wingdings" pitchFamily="2" charset="2"/>
              <a:buChar char="§"/>
            </a:pPr>
            <a:r>
              <a:rPr lang="ru-RU" altLang="ru-RU" sz="140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altLang="ru-RU" sz="1400">
                <a:solidFill>
                  <a:srgbClr val="000000"/>
                </a:solidFill>
                <a:latin typeface="Calibri" pitchFamily="34" charset="0"/>
              </a:rPr>
              <a:t>10</a:t>
            </a:r>
            <a:r>
              <a:rPr lang="ru-RU" altLang="ru-RU" sz="1400">
                <a:solidFill>
                  <a:srgbClr val="000000"/>
                </a:solidFill>
                <a:latin typeface="Calibri" pitchFamily="34" charset="0"/>
              </a:rPr>
              <a:t>  </a:t>
            </a:r>
            <a:r>
              <a:rPr lang="en-US" altLang="ru-RU" sz="1400">
                <a:solidFill>
                  <a:srgbClr val="000000"/>
                </a:solidFill>
                <a:latin typeface="Calibri" pitchFamily="34" charset="0"/>
              </a:rPr>
              <a:t>dealers in Russia</a:t>
            </a:r>
            <a:r>
              <a:rPr lang="ru-RU" altLang="ru-RU" sz="1400">
                <a:solidFill>
                  <a:srgbClr val="000000"/>
                </a:solidFill>
                <a:latin typeface="Calibri" pitchFamily="34" charset="0"/>
              </a:rPr>
              <a:t> </a:t>
            </a:r>
          </a:p>
          <a:p>
            <a:pPr eaLnBrk="1" hangingPunct="1">
              <a:spcBef>
                <a:spcPct val="25000"/>
              </a:spcBef>
              <a:buClr>
                <a:srgbClr val="CC0000"/>
              </a:buClr>
              <a:buFont typeface="Wingdings" pitchFamily="2" charset="2"/>
              <a:buChar char="§"/>
            </a:pPr>
            <a:r>
              <a:rPr lang="ru-RU" altLang="ru-RU" sz="1400">
                <a:solidFill>
                  <a:srgbClr val="000000"/>
                </a:solidFill>
                <a:latin typeface="Calibri" pitchFamily="34" charset="0"/>
              </a:rPr>
              <a:t>24 </a:t>
            </a:r>
            <a:r>
              <a:rPr lang="en-US" altLang="ru-RU" sz="1400">
                <a:solidFill>
                  <a:srgbClr val="000000"/>
                </a:solidFill>
                <a:latin typeface="Calibri" pitchFamily="34" charset="0"/>
              </a:rPr>
              <a:t> dealers in non-CIS countries</a:t>
            </a:r>
            <a:endParaRPr lang="ru-RU" altLang="ru-RU" sz="140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spcBef>
                <a:spcPct val="25000"/>
              </a:spcBef>
              <a:buClr>
                <a:srgbClr val="CC0000"/>
              </a:buClr>
              <a:buFont typeface="Wingdings" pitchFamily="2" charset="2"/>
              <a:buChar char="§"/>
            </a:pPr>
            <a:r>
              <a:rPr lang="ru-RU" altLang="ru-RU" sz="1400">
                <a:solidFill>
                  <a:srgbClr val="000000"/>
                </a:solidFill>
                <a:latin typeface="Calibri" pitchFamily="34" charset="0"/>
              </a:rPr>
              <a:t>54 </a:t>
            </a:r>
            <a:r>
              <a:rPr lang="en-US" altLang="ru-RU" sz="1400">
                <a:solidFill>
                  <a:srgbClr val="000000"/>
                </a:solidFill>
                <a:latin typeface="Calibri" pitchFamily="34" charset="0"/>
              </a:rPr>
              <a:t>dealers in CIS</a:t>
            </a:r>
            <a:endParaRPr lang="ru-RU" altLang="ru-RU" sz="1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205" name="Прямоугольник 8"/>
          <p:cNvSpPr>
            <a:spLocks noChangeArrowheads="1"/>
          </p:cNvSpPr>
          <p:nvPr/>
        </p:nvSpPr>
        <p:spPr bwMode="auto">
          <a:xfrm>
            <a:off x="6930290" y="2844226"/>
            <a:ext cx="1860206" cy="188681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lIns="23328" tIns="0" rIns="23328" bIns="45706"/>
          <a:lstStyle>
            <a:lvl1pPr defTabSz="8001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001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001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001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001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5000"/>
              </a:spcBef>
              <a:buFontTx/>
              <a:buNone/>
            </a:pPr>
            <a:r>
              <a:rPr lang="en-US" altLang="ru-RU" sz="1400" b="1">
                <a:solidFill>
                  <a:srgbClr val="004681"/>
                </a:solidFill>
                <a:latin typeface="Calibri" pitchFamily="34" charset="0"/>
              </a:rPr>
              <a:t>Leasing company</a:t>
            </a:r>
            <a:r>
              <a:rPr lang="ru-RU" altLang="ru-RU" sz="1400" b="1">
                <a:solidFill>
                  <a:srgbClr val="004681"/>
                </a:solidFill>
                <a:latin typeface="Calibri" pitchFamily="34" charset="0"/>
              </a:rPr>
              <a:t>:</a:t>
            </a:r>
          </a:p>
          <a:p>
            <a:pPr eaLnBrk="1" hangingPunct="1">
              <a:spcBef>
                <a:spcPct val="25000"/>
              </a:spcBef>
              <a:buClr>
                <a:srgbClr val="CC0000"/>
              </a:buClr>
              <a:buFont typeface="Wingdings" pitchFamily="2" charset="2"/>
              <a:buChar char="§"/>
            </a:pPr>
            <a:r>
              <a:rPr lang="ru-RU" altLang="ru-RU" sz="1400">
                <a:solidFill>
                  <a:srgbClr val="000000"/>
                </a:solidFill>
                <a:latin typeface="Calibri" pitchFamily="34" charset="0"/>
              </a:rPr>
              <a:t> 110 </a:t>
            </a:r>
            <a:r>
              <a:rPr lang="en-US" altLang="ru-RU" sz="1400">
                <a:solidFill>
                  <a:srgbClr val="000000"/>
                </a:solidFill>
                <a:latin typeface="Calibri" pitchFamily="34" charset="0"/>
              </a:rPr>
              <a:t>dealers</a:t>
            </a:r>
            <a:r>
              <a:rPr lang="ru-RU" altLang="ru-RU" sz="1400">
                <a:solidFill>
                  <a:srgbClr val="000000"/>
                </a:solidFill>
                <a:latin typeface="Calibri" pitchFamily="34" charset="0"/>
              </a:rPr>
              <a:t> – </a:t>
            </a:r>
            <a:r>
              <a:rPr lang="en-US" altLang="ru-RU" sz="1400">
                <a:solidFill>
                  <a:srgbClr val="000000"/>
                </a:solidFill>
                <a:latin typeface="Calibri" pitchFamily="34" charset="0"/>
              </a:rPr>
              <a:t>representatives of </a:t>
            </a:r>
            <a:r>
              <a:rPr lang="ru-RU" altLang="ru-RU" sz="1400">
                <a:solidFill>
                  <a:srgbClr val="000000"/>
                </a:solidFill>
                <a:latin typeface="Calibri" pitchFamily="34" charset="0"/>
              </a:rPr>
              <a:t>«</a:t>
            </a:r>
            <a:r>
              <a:rPr lang="en-US" altLang="ru-RU" sz="1400">
                <a:solidFill>
                  <a:srgbClr val="000000"/>
                </a:solidFill>
                <a:latin typeface="Calibri" pitchFamily="34" charset="0"/>
              </a:rPr>
              <a:t>LC</a:t>
            </a:r>
            <a:r>
              <a:rPr lang="ru-RU" altLang="ru-RU" sz="1400">
                <a:solidFill>
                  <a:srgbClr val="000000"/>
                </a:solidFill>
                <a:latin typeface="Calibri" pitchFamily="34" charset="0"/>
              </a:rPr>
              <a:t> «</a:t>
            </a:r>
            <a:r>
              <a:rPr lang="en-US" altLang="ru-RU" sz="1400">
                <a:solidFill>
                  <a:srgbClr val="000000"/>
                </a:solidFill>
                <a:latin typeface="Calibri" pitchFamily="34" charset="0"/>
              </a:rPr>
              <a:t>KAMAZ</a:t>
            </a:r>
            <a:r>
              <a:rPr lang="ru-RU" altLang="ru-RU" sz="1400">
                <a:solidFill>
                  <a:srgbClr val="000000"/>
                </a:solidFill>
                <a:latin typeface="Calibri" pitchFamily="34" charset="0"/>
              </a:rPr>
              <a:t>» </a:t>
            </a:r>
            <a:r>
              <a:rPr lang="en-US" altLang="ru-RU" sz="1400">
                <a:solidFill>
                  <a:srgbClr val="000000"/>
                </a:solidFill>
                <a:latin typeface="Calibri" pitchFamily="34" charset="0"/>
              </a:rPr>
              <a:t>in regions</a:t>
            </a:r>
            <a:endParaRPr lang="ru-RU" altLang="ru-RU" sz="1400">
              <a:solidFill>
                <a:srgbClr val="DA251D"/>
              </a:solidFill>
              <a:latin typeface="Calibri" pitchFamily="34" charset="0"/>
            </a:endParaRPr>
          </a:p>
        </p:txBody>
      </p:sp>
      <p:sp>
        <p:nvSpPr>
          <p:cNvPr id="8206" name="Прямоугольник 10"/>
          <p:cNvSpPr>
            <a:spLocks noChangeArrowheads="1"/>
          </p:cNvSpPr>
          <p:nvPr/>
        </p:nvSpPr>
        <p:spPr bwMode="auto">
          <a:xfrm>
            <a:off x="8875894" y="2844226"/>
            <a:ext cx="1399796" cy="188681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lIns="23328" tIns="0" rIns="23328" bIns="45706"/>
          <a:lstStyle>
            <a:lvl1pPr defTabSz="8001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001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001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001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001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5000"/>
              </a:spcBef>
              <a:buFontTx/>
              <a:buNone/>
            </a:pPr>
            <a:r>
              <a:rPr lang="en-US" altLang="ru-RU" sz="1400" b="1">
                <a:solidFill>
                  <a:srgbClr val="004681"/>
                </a:solidFill>
                <a:latin typeface="Calibri" pitchFamily="34" charset="0"/>
              </a:rPr>
              <a:t>Trade-in in Russia</a:t>
            </a:r>
            <a:r>
              <a:rPr lang="ru-RU" altLang="ru-RU" sz="1400" b="1">
                <a:solidFill>
                  <a:srgbClr val="004681"/>
                </a:solidFill>
                <a:latin typeface="Calibri" pitchFamily="34" charset="0"/>
              </a:rPr>
              <a:t>:</a:t>
            </a:r>
            <a:endParaRPr lang="ru-RU" altLang="ru-RU" sz="1400">
              <a:solidFill>
                <a:srgbClr val="004681"/>
              </a:solidFill>
              <a:latin typeface="Calibri" pitchFamily="34" charset="0"/>
            </a:endParaRPr>
          </a:p>
          <a:p>
            <a:pPr eaLnBrk="1" hangingPunct="1">
              <a:spcBef>
                <a:spcPct val="25000"/>
              </a:spcBef>
              <a:buClr>
                <a:srgbClr val="CC0000"/>
              </a:buClr>
              <a:buFont typeface="Wingdings" pitchFamily="2" charset="2"/>
              <a:buChar char="§"/>
            </a:pPr>
            <a:r>
              <a:rPr lang="ru-RU" altLang="ru-RU" sz="140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ru-RU" sz="1400">
                <a:solidFill>
                  <a:srgbClr val="000000"/>
                </a:solidFill>
                <a:latin typeface="Calibri" pitchFamily="34" charset="0"/>
              </a:rPr>
              <a:t>carrying out of overhaul maintenance</a:t>
            </a:r>
          </a:p>
          <a:p>
            <a:pPr eaLnBrk="1" hangingPunct="1">
              <a:spcBef>
                <a:spcPct val="25000"/>
              </a:spcBef>
              <a:buClr>
                <a:srgbClr val="CC0000"/>
              </a:buClr>
              <a:buFont typeface="Wingdings" pitchFamily="2" charset="2"/>
              <a:buChar char="§"/>
            </a:pPr>
            <a:r>
              <a:rPr lang="en-US" altLang="ru-RU" sz="1400">
                <a:solidFill>
                  <a:srgbClr val="000000"/>
                </a:solidFill>
                <a:latin typeface="Calibri" pitchFamily="34" charset="0"/>
              </a:rPr>
              <a:t> Recycling</a:t>
            </a:r>
            <a:endParaRPr lang="ru-RU" altLang="ru-RU" sz="14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37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9" y="913653"/>
            <a:ext cx="10602431" cy="5891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Box 7"/>
          <p:cNvSpPr txBox="1">
            <a:spLocks noChangeArrowheads="1"/>
          </p:cNvSpPr>
          <p:nvPr/>
        </p:nvSpPr>
        <p:spPr bwMode="auto">
          <a:xfrm>
            <a:off x="738885" y="1179697"/>
            <a:ext cx="2521118" cy="41657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0070C0"/>
                </a:solidFill>
                <a:latin typeface="Calibri" pitchFamily="34" charset="0"/>
              </a:rPr>
              <a:t>PRODUCT DEVELOPMENT</a:t>
            </a:r>
            <a:endParaRPr lang="ru-RU" altLang="ru-RU" sz="1800" b="1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9224" name="TextBox 8"/>
          <p:cNvSpPr txBox="1">
            <a:spLocks noChangeArrowheads="1"/>
          </p:cNvSpPr>
          <p:nvPr/>
        </p:nvSpPr>
        <p:spPr bwMode="auto">
          <a:xfrm>
            <a:off x="6787339" y="1393233"/>
            <a:ext cx="3386243" cy="58809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100" b="1">
                <a:solidFill>
                  <a:srgbClr val="0070C0"/>
                </a:solidFill>
                <a:latin typeface="Calibri" pitchFamily="34" charset="0"/>
              </a:rPr>
              <a:t>KAMAZ new generation trucks </a:t>
            </a:r>
            <a:endParaRPr lang="ru-RU" altLang="ru-RU" sz="2100" b="1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2970390" y="2243875"/>
            <a:ext cx="3176460" cy="745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100" b="1">
                <a:solidFill>
                  <a:srgbClr val="0070C0"/>
                </a:solidFill>
                <a:latin typeface="Calibri" pitchFamily="34" charset="0"/>
              </a:rPr>
              <a:t>KAMAZ with improved consumer performance</a:t>
            </a:r>
            <a:endParaRPr lang="ru-RU" altLang="ru-RU" sz="2100" b="1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9226" name="TextBox 10"/>
          <p:cNvSpPr txBox="1">
            <a:spLocks noChangeArrowheads="1"/>
          </p:cNvSpPr>
          <p:nvPr/>
        </p:nvSpPr>
        <p:spPr bwMode="auto">
          <a:xfrm>
            <a:off x="-1857" y="4069431"/>
            <a:ext cx="3261859" cy="58459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100" b="1">
                <a:solidFill>
                  <a:srgbClr val="0070C0"/>
                </a:solidFill>
                <a:latin typeface="Calibri" pitchFamily="34" charset="0"/>
              </a:rPr>
              <a:t>KAMAZ previous generation trucks </a:t>
            </a:r>
            <a:endParaRPr lang="ru-RU" altLang="ru-RU" sz="2100" b="1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9227" name="TextBox 11"/>
          <p:cNvSpPr txBox="1">
            <a:spLocks noChangeArrowheads="1"/>
          </p:cNvSpPr>
          <p:nvPr/>
        </p:nvSpPr>
        <p:spPr bwMode="auto">
          <a:xfrm>
            <a:off x="7006405" y="4100936"/>
            <a:ext cx="3685139" cy="86289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50813" indent="-150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ru-RU" sz="1300" b="1">
                <a:solidFill>
                  <a:srgbClr val="0070C0"/>
                </a:solidFill>
                <a:latin typeface="Calibri" pitchFamily="34" charset="0"/>
              </a:rPr>
              <a:t>Comfortable cabin with 2 sleeping berths;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ru-RU" sz="1300" b="1">
                <a:solidFill>
                  <a:srgbClr val="0070C0"/>
                </a:solidFill>
                <a:latin typeface="Calibri" pitchFamily="34" charset="0"/>
              </a:rPr>
              <a:t>Fuel  consumption reduced by 10%;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ru-RU" sz="1300" b="1">
                <a:solidFill>
                  <a:srgbClr val="0070C0"/>
                </a:solidFill>
                <a:latin typeface="Calibri" pitchFamily="34" charset="0"/>
              </a:rPr>
              <a:t>Period between service maintenance increased by 50%;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ru-RU" sz="1300" b="1">
                <a:solidFill>
                  <a:srgbClr val="0070C0"/>
                </a:solidFill>
                <a:latin typeface="Calibri" pitchFamily="34" charset="0"/>
              </a:rPr>
              <a:t>Dead weight efficiency increased by 10%;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ru-RU" sz="1300" b="1">
                <a:solidFill>
                  <a:srgbClr val="0070C0"/>
                </a:solidFill>
                <a:latin typeface="Calibri" pitchFamily="34" charset="0"/>
              </a:rPr>
              <a:t>Advanced  electronic systems;</a:t>
            </a:r>
            <a:endParaRPr lang="ru-RU" altLang="ru-RU" sz="1300" b="1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9228" name="TextBox 12"/>
          <p:cNvSpPr txBox="1">
            <a:spLocks noChangeArrowheads="1"/>
          </p:cNvSpPr>
          <p:nvPr/>
        </p:nvSpPr>
        <p:spPr bwMode="auto">
          <a:xfrm>
            <a:off x="3282279" y="4788801"/>
            <a:ext cx="2807018" cy="899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50813" indent="-150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ru-RU" sz="1300" b="1">
                <a:solidFill>
                  <a:srgbClr val="0070C0"/>
                </a:solidFill>
                <a:latin typeface="Calibri" pitchFamily="34" charset="0"/>
              </a:rPr>
              <a:t>Efficiency growth by 30%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ru-RU" sz="1300" b="1">
                <a:solidFill>
                  <a:srgbClr val="0070C0"/>
                </a:solidFill>
                <a:latin typeface="Calibri" pitchFamily="34" charset="0"/>
              </a:rPr>
              <a:t>Improved comfort and ergonomics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ru-RU" sz="1300" b="1">
                <a:solidFill>
                  <a:srgbClr val="0070C0"/>
                </a:solidFill>
                <a:latin typeface="Calibri" pitchFamily="34" charset="0"/>
              </a:rPr>
              <a:t>Fuel consumption reduced by 10%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ru-RU" sz="1300" b="1">
                <a:solidFill>
                  <a:srgbClr val="0070C0"/>
                </a:solidFill>
                <a:latin typeface="Calibri" pitchFamily="34" charset="0"/>
              </a:rPr>
              <a:t>Service maintenance recurrence 50 000 km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ru-RU" sz="1300" b="1">
                <a:solidFill>
                  <a:srgbClr val="0070C0"/>
                </a:solidFill>
                <a:latin typeface="Calibri" pitchFamily="34" charset="0"/>
              </a:rPr>
              <a:t>Payback period reduced by 10%</a:t>
            </a:r>
            <a:endParaRPr lang="ru-RU" altLang="ru-RU" sz="1300" b="1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9229" name="TextBox 13"/>
          <p:cNvSpPr txBox="1">
            <a:spLocks noChangeArrowheads="1"/>
          </p:cNvSpPr>
          <p:nvPr/>
        </p:nvSpPr>
        <p:spPr bwMode="auto">
          <a:xfrm>
            <a:off x="1169591" y="6511088"/>
            <a:ext cx="1225285" cy="21703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DA251D"/>
                </a:solidFill>
                <a:latin typeface="Calibri" pitchFamily="34" charset="0"/>
              </a:rPr>
              <a:t>Thousand km</a:t>
            </a:r>
            <a:endParaRPr lang="ru-RU" altLang="ru-RU" sz="1600" b="1">
              <a:solidFill>
                <a:srgbClr val="DA251D"/>
              </a:solidFill>
              <a:latin typeface="Calibri" pitchFamily="34" charset="0"/>
            </a:endParaRPr>
          </a:p>
        </p:txBody>
      </p:sp>
      <p:sp>
        <p:nvSpPr>
          <p:cNvPr id="9230" name="TextBox 14"/>
          <p:cNvSpPr txBox="1">
            <a:spLocks noChangeArrowheads="1"/>
          </p:cNvSpPr>
          <p:nvPr/>
        </p:nvSpPr>
        <p:spPr bwMode="auto">
          <a:xfrm>
            <a:off x="4303351" y="6108521"/>
            <a:ext cx="1087905" cy="215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500" b="1">
                <a:solidFill>
                  <a:srgbClr val="DA251D"/>
                </a:solidFill>
                <a:latin typeface="Calibri" pitchFamily="34" charset="0"/>
              </a:rPr>
              <a:t>Thousand km</a:t>
            </a:r>
            <a:endParaRPr lang="ru-RU" altLang="ru-RU" sz="1500" b="1">
              <a:solidFill>
                <a:srgbClr val="DA251D"/>
              </a:solidFill>
              <a:latin typeface="Calibri" pitchFamily="34" charset="0"/>
            </a:endParaRPr>
          </a:p>
        </p:txBody>
      </p:sp>
      <p:sp>
        <p:nvSpPr>
          <p:cNvPr id="9231" name="TextBox 15"/>
          <p:cNvSpPr txBox="1">
            <a:spLocks noChangeArrowheads="1"/>
          </p:cNvSpPr>
          <p:nvPr/>
        </p:nvSpPr>
        <p:spPr bwMode="auto">
          <a:xfrm>
            <a:off x="8021908" y="5305137"/>
            <a:ext cx="1221572" cy="21703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DA251D"/>
                </a:solidFill>
                <a:latin typeface="Calibri" pitchFamily="34" charset="0"/>
              </a:rPr>
              <a:t>Million km</a:t>
            </a:r>
            <a:endParaRPr lang="ru-RU" altLang="ru-RU" sz="1600" b="1">
              <a:solidFill>
                <a:srgbClr val="DA251D"/>
              </a:solidFill>
              <a:latin typeface="Calibri" pitchFamily="34" charset="0"/>
            </a:endParaRPr>
          </a:p>
        </p:txBody>
      </p:sp>
      <p:sp>
        <p:nvSpPr>
          <p:cNvPr id="9232" name="TextBox 16"/>
          <p:cNvSpPr txBox="1">
            <a:spLocks noChangeArrowheads="1"/>
          </p:cNvSpPr>
          <p:nvPr/>
        </p:nvSpPr>
        <p:spPr bwMode="auto">
          <a:xfrm>
            <a:off x="5049661" y="6493585"/>
            <a:ext cx="2972246" cy="3938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solidFill>
                  <a:srgbClr val="DA251D"/>
                </a:solidFill>
                <a:latin typeface="Calibri" pitchFamily="34" charset="0"/>
              </a:rPr>
              <a:t>Truck life span </a:t>
            </a:r>
            <a:endParaRPr lang="ru-RU" altLang="ru-RU" sz="2400" b="1">
              <a:solidFill>
                <a:srgbClr val="DA251D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38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-556948" y="3539092"/>
            <a:ext cx="4966120" cy="530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b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altLang="ru-RU" sz="3000" b="1">
                <a:solidFill>
                  <a:srgbClr val="00458E"/>
                </a:solidFill>
                <a:cs typeface="Arial" charset="0"/>
              </a:rPr>
              <a:t>PRODUCT RANGE</a:t>
            </a:r>
            <a:endParaRPr lang="ru-RU" altLang="ru-RU" sz="3000" b="1">
              <a:solidFill>
                <a:srgbClr val="00458E"/>
              </a:solidFill>
              <a:cs typeface="Arial" charset="0"/>
            </a:endParaRPr>
          </a:p>
        </p:txBody>
      </p:sp>
      <p:pic>
        <p:nvPicPr>
          <p:cNvPr id="10246" name="Picture 2" descr="85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482" y="2140608"/>
            <a:ext cx="4943840" cy="32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56483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50398</TotalTime>
  <Words>5395</Words>
  <Application>Microsoft Office PowerPoint</Application>
  <PresentationFormat>Произвольный</PresentationFormat>
  <Paragraphs>746</Paragraphs>
  <Slides>41</Slides>
  <Notes>15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3" baseType="lpstr">
      <vt:lpstr>Тема Office</vt:lpstr>
      <vt:lpstr>Диаграмма Microsoft Excel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Газизова Лилия Зуфаровна</dc:creator>
  <cp:lastModifiedBy>Малик Ильхамович Сафиуллин</cp:lastModifiedBy>
  <cp:revision>388</cp:revision>
  <cp:lastPrinted>2015-12-03T06:48:10Z</cp:lastPrinted>
  <dcterms:created xsi:type="dcterms:W3CDTF">2012-03-23T06:02:41Z</dcterms:created>
  <dcterms:modified xsi:type="dcterms:W3CDTF">2016-03-01T05:58:12Z</dcterms:modified>
</cp:coreProperties>
</file>